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809E4-9B9E-454D-A4C3-8B6E56C7F2AC}" type="doc">
      <dgm:prSet loTypeId="urn:microsoft.com/office/officeart/2005/8/layout/chevron1" loCatId="process" qsTypeId="urn:microsoft.com/office/officeart/2005/8/quickstyle/simple1" qsCatId="simple" csTypeId="urn:microsoft.com/office/officeart/2005/8/colors/accent1_2" csCatId="accent1" phldr="1"/>
      <dgm:spPr/>
    </dgm:pt>
    <dgm:pt modelId="{1C4D2FE9-6C1F-4CE0-9AA9-228D57002E9C}">
      <dgm:prSet phldrT="[Text]" custT="1"/>
      <dgm:spPr>
        <a:xfrm>
          <a:off x="0" y="0"/>
          <a:ext cx="4724102" cy="990600"/>
        </a:xfrm>
        <a:solidFill>
          <a:srgbClr val="6FB867"/>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 lastClr="FFFFFF"/>
              </a:solidFill>
              <a:latin typeface="Calibri"/>
              <a:ea typeface="+mn-ea"/>
              <a:cs typeface="+mn-cs"/>
            </a:rPr>
            <a:t>Emphasizes Critical Skills</a:t>
          </a:r>
          <a:endParaRPr lang="en-US" sz="2400" b="1" dirty="0">
            <a:solidFill>
              <a:sysClr val="window" lastClr="FFFFFF"/>
            </a:solidFill>
            <a:latin typeface="Calibri"/>
            <a:ea typeface="+mn-ea"/>
            <a:cs typeface="+mn-cs"/>
          </a:endParaRPr>
        </a:p>
      </dgm:t>
    </dgm:pt>
    <dgm:pt modelId="{6F273F5D-C621-4570-A425-05FDB0E6932C}" type="parTrans" cxnId="{9ED7CD97-9AA1-4ECD-8233-98F94D7997D9}">
      <dgm:prSet/>
      <dgm:spPr/>
      <dgm:t>
        <a:bodyPr/>
        <a:lstStyle/>
        <a:p>
          <a:endParaRPr lang="en-US" sz="2400"/>
        </a:p>
      </dgm:t>
    </dgm:pt>
    <dgm:pt modelId="{37D8C44C-3AA9-4D48-BE8A-75F5774F8303}" type="sibTrans" cxnId="{9ED7CD97-9AA1-4ECD-8233-98F94D7997D9}">
      <dgm:prSet/>
      <dgm:spPr/>
      <dgm:t>
        <a:bodyPr/>
        <a:lstStyle/>
        <a:p>
          <a:endParaRPr lang="en-US" sz="2400"/>
        </a:p>
      </dgm:t>
    </dgm:pt>
    <dgm:pt modelId="{C836C4C9-EC6D-4C57-84FF-D8DC278E977A}">
      <dgm:prSet phldrT="[Text]" custT="1"/>
      <dgm:spPr>
        <a:xfrm>
          <a:off x="4267497" y="0"/>
          <a:ext cx="4724102" cy="990600"/>
        </a:xfrm>
        <a:solidFill>
          <a:schemeClr val="accent5">
            <a:lumMod val="50000"/>
          </a:schemeClr>
        </a:solidFill>
        <a:ln w="25400" cap="flat" cmpd="sng" algn="ctr">
          <a:solidFill>
            <a:sysClr val="window" lastClr="FFFFFF">
              <a:hueOff val="0"/>
              <a:satOff val="0"/>
              <a:lumOff val="0"/>
              <a:alphaOff val="0"/>
            </a:sysClr>
          </a:solidFill>
          <a:prstDash val="solid"/>
        </a:ln>
        <a:effectLst/>
      </dgm:spPr>
      <dgm:t>
        <a:bodyPr/>
        <a:lstStyle/>
        <a:p>
          <a:r>
            <a:rPr kumimoji="0" lang="en-GB" sz="2400" b="1" i="0" u="none" strike="noStrike" cap="none" spc="0" normalizeH="0" baseline="0" noProof="0" dirty="0" smtClean="0">
              <a:ln>
                <a:noFill/>
              </a:ln>
              <a:solidFill>
                <a:prstClr val="white"/>
              </a:solidFill>
              <a:effectLst/>
              <a:uLnTx/>
              <a:uFillTx/>
              <a:latin typeface="Calibri"/>
              <a:ea typeface="+mn-ea"/>
              <a:cs typeface="+mn-cs"/>
            </a:rPr>
            <a:t>Complements the in-depth subject-matter study in AP</a:t>
          </a:r>
          <a:endParaRPr lang="en-US" sz="2400" dirty="0">
            <a:solidFill>
              <a:sysClr val="window" lastClr="FFFFFF"/>
            </a:solidFill>
            <a:latin typeface="Calibri"/>
            <a:ea typeface="+mn-ea"/>
            <a:cs typeface="+mn-cs"/>
          </a:endParaRPr>
        </a:p>
      </dgm:t>
    </dgm:pt>
    <dgm:pt modelId="{A9334568-DF63-4B60-B4A7-E884D33A75CA}" type="parTrans" cxnId="{F5570D24-87FB-4058-89D4-2444AB286CAB}">
      <dgm:prSet/>
      <dgm:spPr/>
      <dgm:t>
        <a:bodyPr/>
        <a:lstStyle/>
        <a:p>
          <a:endParaRPr lang="en-US" sz="2400"/>
        </a:p>
      </dgm:t>
    </dgm:pt>
    <dgm:pt modelId="{751DE7E8-6BB6-454C-B56D-1151A763B67E}" type="sibTrans" cxnId="{F5570D24-87FB-4058-89D4-2444AB286CAB}">
      <dgm:prSet/>
      <dgm:spPr/>
      <dgm:t>
        <a:bodyPr/>
        <a:lstStyle/>
        <a:p>
          <a:endParaRPr lang="en-US" sz="2400"/>
        </a:p>
      </dgm:t>
    </dgm:pt>
    <dgm:pt modelId="{96833E9F-209A-4CB5-B9DC-1890413CFC2D}" type="pres">
      <dgm:prSet presAssocID="{C9A809E4-9B9E-454D-A4C3-8B6E56C7F2AC}" presName="Name0" presStyleCnt="0">
        <dgm:presLayoutVars>
          <dgm:dir/>
          <dgm:animLvl val="lvl"/>
          <dgm:resizeHandles val="exact"/>
        </dgm:presLayoutVars>
      </dgm:prSet>
      <dgm:spPr/>
    </dgm:pt>
    <dgm:pt modelId="{4326E4AE-CB8D-4B51-A505-92D430C9FB46}" type="pres">
      <dgm:prSet presAssocID="{1C4D2FE9-6C1F-4CE0-9AA9-228D57002E9C}" presName="parTxOnly" presStyleLbl="node1" presStyleIdx="0" presStyleCnt="2" custLinFactNeighborX="-1673" custLinFactNeighborY="10000">
        <dgm:presLayoutVars>
          <dgm:chMax val="0"/>
          <dgm:chPref val="0"/>
          <dgm:bulletEnabled val="1"/>
        </dgm:presLayoutVars>
      </dgm:prSet>
      <dgm:spPr>
        <a:prstGeom prst="chevron">
          <a:avLst/>
        </a:prstGeom>
      </dgm:spPr>
      <dgm:t>
        <a:bodyPr/>
        <a:lstStyle/>
        <a:p>
          <a:endParaRPr lang="en-US"/>
        </a:p>
      </dgm:t>
    </dgm:pt>
    <dgm:pt modelId="{112B2B58-9024-4FB5-A745-CEE9DA58BDC6}" type="pres">
      <dgm:prSet presAssocID="{37D8C44C-3AA9-4D48-BE8A-75F5774F8303}" presName="parTxOnlySpace" presStyleCnt="0"/>
      <dgm:spPr/>
    </dgm:pt>
    <dgm:pt modelId="{5D2C6965-B1ED-40A1-A4F1-A181CF68A590}" type="pres">
      <dgm:prSet presAssocID="{C836C4C9-EC6D-4C57-84FF-D8DC278E977A}" presName="parTxOnly" presStyleLbl="node1" presStyleIdx="1" presStyleCnt="2" custLinFactNeighborX="1673">
        <dgm:presLayoutVars>
          <dgm:chMax val="0"/>
          <dgm:chPref val="0"/>
          <dgm:bulletEnabled val="1"/>
        </dgm:presLayoutVars>
      </dgm:prSet>
      <dgm:spPr>
        <a:prstGeom prst="chevron">
          <a:avLst/>
        </a:prstGeom>
      </dgm:spPr>
      <dgm:t>
        <a:bodyPr/>
        <a:lstStyle/>
        <a:p>
          <a:endParaRPr lang="en-US"/>
        </a:p>
      </dgm:t>
    </dgm:pt>
  </dgm:ptLst>
  <dgm:cxnLst>
    <dgm:cxn modelId="{F5570D24-87FB-4058-89D4-2444AB286CAB}" srcId="{C9A809E4-9B9E-454D-A4C3-8B6E56C7F2AC}" destId="{C836C4C9-EC6D-4C57-84FF-D8DC278E977A}" srcOrd="1" destOrd="0" parTransId="{A9334568-DF63-4B60-B4A7-E884D33A75CA}" sibTransId="{751DE7E8-6BB6-454C-B56D-1151A763B67E}"/>
    <dgm:cxn modelId="{0A4DF658-86B7-A742-B1E0-96963784D14B}" type="presOf" srcId="{C9A809E4-9B9E-454D-A4C3-8B6E56C7F2AC}" destId="{96833E9F-209A-4CB5-B9DC-1890413CFC2D}" srcOrd="0" destOrd="0" presId="urn:microsoft.com/office/officeart/2005/8/layout/chevron1"/>
    <dgm:cxn modelId="{9ED7CD97-9AA1-4ECD-8233-98F94D7997D9}" srcId="{C9A809E4-9B9E-454D-A4C3-8B6E56C7F2AC}" destId="{1C4D2FE9-6C1F-4CE0-9AA9-228D57002E9C}" srcOrd="0" destOrd="0" parTransId="{6F273F5D-C621-4570-A425-05FDB0E6932C}" sibTransId="{37D8C44C-3AA9-4D48-BE8A-75F5774F8303}"/>
    <dgm:cxn modelId="{B1324E5F-C857-F442-B836-F2ECF05AC7F8}" type="presOf" srcId="{1C4D2FE9-6C1F-4CE0-9AA9-228D57002E9C}" destId="{4326E4AE-CB8D-4B51-A505-92D430C9FB46}" srcOrd="0" destOrd="0" presId="urn:microsoft.com/office/officeart/2005/8/layout/chevron1"/>
    <dgm:cxn modelId="{5589CC38-E367-844B-99BD-42AC81296DA6}" type="presOf" srcId="{C836C4C9-EC6D-4C57-84FF-D8DC278E977A}" destId="{5D2C6965-B1ED-40A1-A4F1-A181CF68A590}" srcOrd="0" destOrd="0" presId="urn:microsoft.com/office/officeart/2005/8/layout/chevron1"/>
    <dgm:cxn modelId="{FA15EE3C-0269-774B-80A5-752C7F93AA51}" type="presParOf" srcId="{96833E9F-209A-4CB5-B9DC-1890413CFC2D}" destId="{4326E4AE-CB8D-4B51-A505-92D430C9FB46}" srcOrd="0" destOrd="0" presId="urn:microsoft.com/office/officeart/2005/8/layout/chevron1"/>
    <dgm:cxn modelId="{AE3641EB-CA53-D641-9879-6140C2D1B17E}" type="presParOf" srcId="{96833E9F-209A-4CB5-B9DC-1890413CFC2D}" destId="{112B2B58-9024-4FB5-A745-CEE9DA58BDC6}" srcOrd="1" destOrd="0" presId="urn:microsoft.com/office/officeart/2005/8/layout/chevron1"/>
    <dgm:cxn modelId="{38BAA96F-B803-B047-A208-AD5BA3F009D4}" type="presParOf" srcId="{96833E9F-209A-4CB5-B9DC-1890413CFC2D}" destId="{5D2C6965-B1ED-40A1-A4F1-A181CF68A590}"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6E4AE-CB8D-4B51-A505-92D430C9FB46}">
      <dsp:nvSpPr>
        <dsp:cNvPr id="0" name=""/>
        <dsp:cNvSpPr/>
      </dsp:nvSpPr>
      <dsp:spPr>
        <a:xfrm>
          <a:off x="0" y="0"/>
          <a:ext cx="4724102" cy="990600"/>
        </a:xfrm>
        <a:prstGeom prst="chevron">
          <a:avLst/>
        </a:prstGeom>
        <a:solidFill>
          <a:srgbClr val="6FB86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Emphasizes Critical Skills</a:t>
          </a:r>
          <a:endParaRPr lang="en-US" sz="2400" b="1" kern="1200" dirty="0">
            <a:solidFill>
              <a:sysClr val="window" lastClr="FFFFFF"/>
            </a:solidFill>
            <a:latin typeface="Calibri"/>
            <a:ea typeface="+mn-ea"/>
            <a:cs typeface="+mn-cs"/>
          </a:endParaRPr>
        </a:p>
      </dsp:txBody>
      <dsp:txXfrm>
        <a:off x="495300" y="0"/>
        <a:ext cx="3733502" cy="990600"/>
      </dsp:txXfrm>
    </dsp:sp>
    <dsp:sp modelId="{5D2C6965-B1ED-40A1-A4F1-A181CF68A590}">
      <dsp:nvSpPr>
        <dsp:cNvPr id="0" name=""/>
        <dsp:cNvSpPr/>
      </dsp:nvSpPr>
      <dsp:spPr>
        <a:xfrm>
          <a:off x="4267497" y="0"/>
          <a:ext cx="4724102" cy="990600"/>
        </a:xfrm>
        <a:prstGeom prst="chevron">
          <a:avLst/>
        </a:prstGeom>
        <a:solidFill>
          <a:schemeClr val="accent5">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Complements the in-depth subject-matter study in AP</a:t>
          </a:r>
          <a:endParaRPr lang="en-US" sz="2400" kern="1200" dirty="0">
            <a:solidFill>
              <a:sysClr val="window" lastClr="FFFFFF"/>
            </a:solidFill>
            <a:latin typeface="Calibri"/>
            <a:ea typeface="+mn-ea"/>
            <a:cs typeface="+mn-cs"/>
          </a:endParaRPr>
        </a:p>
      </dsp:txBody>
      <dsp:txXfrm>
        <a:off x="4762797" y="0"/>
        <a:ext cx="3733502" cy="990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01300-B26C-0541-BE5E-C9B72958474B}" type="datetimeFigureOut">
              <a:rPr lang="en-US" smtClean="0"/>
              <a:t>02/03/2014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B39F6-F5F2-E848-9A60-26EB1C589B64}" type="slidenum">
              <a:rPr lang="en-US" smtClean="0"/>
              <a:t>‹#›</a:t>
            </a:fld>
            <a:endParaRPr lang="en-US"/>
          </a:p>
        </p:txBody>
      </p:sp>
    </p:spTree>
    <p:extLst>
      <p:ext uri="{BB962C8B-B14F-4D97-AF65-F5344CB8AC3E}">
        <p14:creationId xmlns:p14="http://schemas.microsoft.com/office/powerpoint/2010/main" val="304996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3922" indent="-223922">
              <a:spcBef>
                <a:spcPct val="0"/>
              </a:spcBef>
            </a:pPr>
            <a:endParaRPr lang="en-US" dirty="0">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ＭＳ Ｐゴシック" charset="-128"/>
                <a:cs typeface="ＭＳ Ｐゴシック" charset="-128"/>
              </a:rPr>
              <a:t>Informed by the pilot and at the request of colleges and university officials, the AP Capstone curriculum and learning objectives are uniquely aligned with core AP skills and practices, and supported by well-researched approaches to skills-based learning.</a:t>
            </a:r>
          </a:p>
          <a:p>
            <a:endParaRPr lang="en-US" dirty="0"/>
          </a:p>
          <a:p>
            <a:r>
              <a:rPr lang="en-US" dirty="0">
                <a:ea typeface="ＭＳ Ｐゴシック" charset="-128"/>
                <a:cs typeface="ＭＳ Ｐゴシック" charset="-128"/>
              </a:rPr>
              <a:t>Piloted in seventeen schools in partnership with the University of Cambridge, the program received remarkable support from the higher education community, including Admissions leaders, Honors Colleges, and Directors of Undergraduate Research.</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Presenters are encouraged to include the AP</a:t>
            </a:r>
            <a:r>
              <a:rPr lang="en-US" baseline="30000" dirty="0" smtClean="0">
                <a:latin typeface="Calibri" pitchFamily="34" charset="0"/>
                <a:ea typeface="ＭＳ Ｐゴシック" pitchFamily="34" charset="-128"/>
              </a:rPr>
              <a:t>®</a:t>
            </a:r>
            <a:r>
              <a:rPr lang="en-US" dirty="0" smtClean="0">
                <a:latin typeface="Calibri" pitchFamily="34" charset="0"/>
                <a:ea typeface="ＭＳ Ｐゴシック" pitchFamily="34" charset="-128"/>
              </a:rPr>
              <a:t> policies and statements of their own local and state universities where applicable to reinforce the importance of AP classes in the competitive college admission process.</a:t>
            </a:r>
          </a:p>
          <a:p>
            <a:endParaRPr lang="en-US" dirty="0" smtClean="0">
              <a:latin typeface="Calibri" pitchFamily="34" charset="0"/>
              <a:ea typeface="ＭＳ Ｐゴシック" pitchFamily="34" charset="-128"/>
            </a:endParaRPr>
          </a:p>
          <a:p>
            <a:r>
              <a:rPr lang="en-US" dirty="0" smtClean="0">
                <a:latin typeface="Calibri" pitchFamily="34" charset="0"/>
                <a:ea typeface="ＭＳ Ｐゴシック" pitchFamily="34" charset="-128"/>
              </a:rPr>
              <a:t>Over 100 colleges and universities have supported the pilot program and College</a:t>
            </a:r>
            <a:r>
              <a:rPr lang="en-US" baseline="0" dirty="0" smtClean="0">
                <a:latin typeface="Calibri" pitchFamily="34" charset="0"/>
                <a:ea typeface="ＭＳ Ｐゴシック" pitchFamily="34" charset="-128"/>
              </a:rPr>
              <a:t> Board expects many more to endorse AP Capstone in the coming months.  </a:t>
            </a:r>
          </a:p>
          <a:p>
            <a:endParaRPr lang="en-US" baseline="0" dirty="0" smtClean="0">
              <a:latin typeface="Calibri" pitchFamily="34" charset="0"/>
              <a:ea typeface="ＭＳ Ｐゴシック" pitchFamily="34" charset="-128"/>
            </a:endParaRPr>
          </a:p>
          <a:p>
            <a:r>
              <a:rPr lang="en-US" baseline="0" dirty="0" smtClean="0">
                <a:latin typeface="Calibri" pitchFamily="34" charset="0"/>
                <a:ea typeface="ＭＳ Ｐゴシック" pitchFamily="34" charset="-128"/>
              </a:rPr>
              <a:t>Students should check with individual colleges and universities to understand individual campus AP credit and placement policies.</a:t>
            </a:r>
            <a:endParaRPr lang="en-US" dirty="0" smtClean="0">
              <a:latin typeface="Calibri" pitchFamily="34" charset="0"/>
              <a:ea typeface="ＭＳ Ｐゴシック" pitchFamily="34" charset="-128"/>
            </a:endParaRP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34B605E-2CDE-774F-AD9B-F0F10A20A43B}" type="slidenum">
              <a:rPr lang="en-US" sz="1200">
                <a:latin typeface="Calibri" charset="0"/>
              </a:rPr>
              <a:pPr eaLnBrk="1" hangingPunct="1"/>
              <a:t>11</a:t>
            </a:fld>
            <a:endParaRPr lang="en-US" sz="1200"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3922" indent="-223922">
              <a:spcBef>
                <a:spcPct val="0"/>
              </a:spcBef>
            </a:pPr>
            <a:endParaRPr lang="en-US" dirty="0">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12</a:t>
            </a:fld>
            <a:endParaRPr lang="en-US" sz="1200"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13</a:t>
            </a:fld>
            <a:endParaRPr lang="en-US" sz="1200"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Encourage families to explore these resources on their own and with their children as they</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researching college opportunities and options.</a:t>
            </a:r>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14</a:t>
            </a:fld>
            <a:endParaRPr lang="en-US" sz="1200"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Beginning in fall 2014, the College Board’s Advanced Placement Program will offer AP Capstone™. </a:t>
            </a:r>
          </a:p>
          <a:p>
            <a:r>
              <a:rPr lang="en-US" dirty="0" smtClean="0">
                <a:latin typeface="Calibri" charset="0"/>
                <a:ea typeface="ＭＳ Ｐゴシック" charset="0"/>
                <a:cs typeface="ＭＳ Ｐゴシック" charset="0"/>
              </a:rPr>
              <a:t> </a:t>
            </a:r>
          </a:p>
          <a:p>
            <a:r>
              <a:rPr lang="en-US" dirty="0" smtClean="0">
                <a:latin typeface="Calibri" charset="0"/>
                <a:ea typeface="ＭＳ Ｐゴシック" charset="0"/>
                <a:cs typeface="ＭＳ Ｐゴシック" charset="0"/>
              </a:rPr>
              <a:t>Developed at the request of College Board Higher Education membership and currently being piloted in 17 schools worldwide, AP Capstone is built on the foundation of a new two-year high school course sequence and is designed to complement and enhance the in-depth, discipline-specific study provided through other AP courses. </a:t>
            </a:r>
            <a:br>
              <a:rPr lang="en-US" dirty="0" smtClean="0">
                <a:latin typeface="Calibri" charset="0"/>
                <a:ea typeface="ＭＳ Ｐゴシック" charset="0"/>
                <a:cs typeface="ＭＳ Ｐゴシック" charset="0"/>
              </a:rPr>
            </a:b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 AP Capstone curriculum fosters inquiry, research, collaboration, and writing skills through the intensive investigation of topics from multiple perspectives.</a:t>
            </a:r>
          </a:p>
          <a:p>
            <a:pPr lvl="1">
              <a:buFontTx/>
              <a:buNone/>
            </a:pPr>
            <a:endParaRPr lang="en-US" dirty="0" smtClean="0">
              <a:ea typeface="ＭＳ Ｐゴシック" pitchFamily="34" charset="-128"/>
            </a:endParaRP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2</a:t>
            </a:fld>
            <a:endParaRPr lang="en-US" sz="12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 Seminar is a foundational course that aims to equip students with the power to analyze and evaluate information with accuracy and precision in order to craft and communicate evidence-based arguments.   Using an inquiry framework of questioning, understanding, evaluating, synthesizing, and transforming,  students practice reading and analyzing  articles, research studies, foundational, literary, and philosophical texts; listening to and viewing speeches, broadcasts, and personal accounts; experiencing artistic works and performances; conducting research and evaluating evidence; constructing and supporting arguments; and collaborating and communicating.   The course topics and themes engage students in cross curricular conversations that explore the complexities of academic and real-world topics and themes through the examination of divergent perspectives.  </a:t>
            </a:r>
          </a:p>
          <a:p>
            <a:r>
              <a:rPr lang="en-US" dirty="0" smtClean="0"/>
              <a:t> </a:t>
            </a:r>
          </a:p>
          <a:p>
            <a:r>
              <a:rPr lang="en-US" dirty="0" smtClean="0"/>
              <a:t>Students engage in conversations about complex academic and world issues through a variety of lenses, considering multiple points of view to can gain a rich appreciation for and understanding of the complexity of important issues.  Teachers have the flexibility to choose 2-4 appropriate topics or themes that allow for deep exploration based on:</a:t>
            </a:r>
          </a:p>
          <a:p>
            <a:r>
              <a:rPr lang="en-US" dirty="0" smtClean="0"/>
              <a:t> </a:t>
            </a:r>
          </a:p>
          <a:p>
            <a:r>
              <a:rPr lang="en-US" dirty="0">
                <a:ea typeface="ＭＳ Ｐゴシック" charset="-128"/>
                <a:cs typeface="ＭＳ Ｐゴシック" charset="-128"/>
              </a:rPr>
              <a:t>Students are assessed through two through-course performance assessment tasks and a written exam.  The following assessments are summative and will be used to calculate a final AP Score (using the 1-5 scale) for AP Seminar. </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course in the Capstone experience allows students to explore deeply an academic topic, problem, or issue of individual interest.  Through this inquiry, students design, plan, and conduct a year-long mentored, research-based investigation to address a research question.  </a:t>
            </a:r>
          </a:p>
          <a:p>
            <a:r>
              <a:rPr lang="en-US" dirty="0" smtClean="0"/>
              <a:t> </a:t>
            </a:r>
          </a:p>
          <a:p>
            <a:r>
              <a:rPr lang="en-US" dirty="0" smtClean="0"/>
              <a:t>In the AP Research course, students further their skills acquired in the AP Seminar course by understanding research methodology; employing ethical research practices; and accessing, analyzing, and synthesizing information as they address a research question.  The course culminates in an academic thesis paper of approximately 5,000 words and a presentation, performance, or exhibition with an oral defense. </a:t>
            </a:r>
          </a:p>
          <a:p>
            <a:endParaRPr lang="en-US" dirty="0" smtClean="0"/>
          </a:p>
          <a:p>
            <a:pPr defTabSz="902604" eaLnBrk="0" fontAlgn="base" hangingPunct="0">
              <a:spcBef>
                <a:spcPct val="30000"/>
              </a:spcBef>
              <a:spcAft>
                <a:spcPct val="0"/>
              </a:spcAft>
              <a:defRPr/>
            </a:pPr>
            <a:r>
              <a:rPr lang="en-US" b="1" i="1" dirty="0">
                <a:solidFill>
                  <a:schemeClr val="accent3">
                    <a:lumMod val="75000"/>
                  </a:schemeClr>
                </a:solidFill>
              </a:rPr>
              <a:t>AP Seminar is a prerequisite to AP Research.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AP Capstone promotes student engagement with rigorous college-level curricula and allows students to choose the AP courses in pursuit of the AP Capstone Diploma. </a:t>
            </a:r>
          </a:p>
          <a:p>
            <a:endParaRPr lang="en-US" baseline="0" dirty="0" smtClean="0"/>
          </a:p>
          <a:p>
            <a:r>
              <a:rPr lang="en-US" baseline="0" dirty="0" smtClean="0"/>
              <a:t>The AP Capstone Diploma Option provides a framework for students taking multiple AP Courses to distinguish themselves in the college admission process.</a:t>
            </a:r>
          </a:p>
          <a:p>
            <a:endParaRPr lang="en-US" baseline="0" dirty="0" smtClean="0"/>
          </a:p>
          <a:p>
            <a:r>
              <a:rPr lang="en-US" baseline="0" dirty="0" smtClean="0"/>
              <a:t>The AP Seminar &amp; Research Certificate recognizes students for completing a rigorous college-level curricula which will serve as a foundation for success in college.</a:t>
            </a:r>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71F7A72-BF5D-2B47-95E2-ED25AC2A20F2}" type="slidenum">
              <a:rPr lang="en-US" sz="1200">
                <a:latin typeface="Calibri" charset="0"/>
              </a:rPr>
              <a:pPr eaLnBrk="1" hangingPunct="1"/>
              <a:t>6</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3922" indent="-223922">
              <a:spcBef>
                <a:spcPct val="0"/>
              </a:spcBef>
            </a:pPr>
            <a:endParaRPr lang="en-US" dirty="0">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27746" indent="-279902" eaLnBrk="0" hangingPunct="0">
              <a:defRPr sz="1100">
                <a:solidFill>
                  <a:schemeClr val="tx1"/>
                </a:solidFill>
                <a:latin typeface="Arial" charset="0"/>
                <a:ea typeface="ＭＳ Ｐゴシック" charset="0"/>
              </a:defRPr>
            </a:lvl2pPr>
            <a:lvl3pPr marL="1119610" indent="-223922" eaLnBrk="0" hangingPunct="0">
              <a:defRPr sz="1100">
                <a:solidFill>
                  <a:schemeClr val="tx1"/>
                </a:solidFill>
                <a:latin typeface="Arial" charset="0"/>
                <a:ea typeface="ＭＳ Ｐゴシック" charset="0"/>
              </a:defRPr>
            </a:lvl3pPr>
            <a:lvl4pPr marL="1567456" indent="-223922" eaLnBrk="0" hangingPunct="0">
              <a:defRPr sz="1100">
                <a:solidFill>
                  <a:schemeClr val="tx1"/>
                </a:solidFill>
                <a:latin typeface="Arial" charset="0"/>
                <a:ea typeface="ＭＳ Ｐゴシック" charset="0"/>
              </a:defRPr>
            </a:lvl4pPr>
            <a:lvl5pPr marL="2015300" indent="-223922" eaLnBrk="0" hangingPunct="0">
              <a:defRPr sz="1100">
                <a:solidFill>
                  <a:schemeClr val="tx1"/>
                </a:solidFill>
                <a:latin typeface="Arial" charset="0"/>
                <a:ea typeface="ＭＳ Ｐゴシック" charset="0"/>
              </a:defRPr>
            </a:lvl5pPr>
            <a:lvl6pPr marL="2463144" indent="-223922" eaLnBrk="0" fontAlgn="base" hangingPunct="0">
              <a:spcBef>
                <a:spcPct val="0"/>
              </a:spcBef>
              <a:spcAft>
                <a:spcPct val="0"/>
              </a:spcAft>
              <a:defRPr sz="1100">
                <a:solidFill>
                  <a:schemeClr val="tx1"/>
                </a:solidFill>
                <a:latin typeface="Arial" charset="0"/>
                <a:ea typeface="ＭＳ Ｐゴシック" charset="0"/>
              </a:defRPr>
            </a:lvl6pPr>
            <a:lvl7pPr marL="2910988" indent="-223922" eaLnBrk="0" fontAlgn="base" hangingPunct="0">
              <a:spcBef>
                <a:spcPct val="0"/>
              </a:spcBef>
              <a:spcAft>
                <a:spcPct val="0"/>
              </a:spcAft>
              <a:defRPr sz="1100">
                <a:solidFill>
                  <a:schemeClr val="tx1"/>
                </a:solidFill>
                <a:latin typeface="Arial" charset="0"/>
                <a:ea typeface="ＭＳ Ｐゴシック" charset="0"/>
              </a:defRPr>
            </a:lvl7pPr>
            <a:lvl8pPr marL="3358832" indent="-223922" eaLnBrk="0" fontAlgn="base" hangingPunct="0">
              <a:spcBef>
                <a:spcPct val="0"/>
              </a:spcBef>
              <a:spcAft>
                <a:spcPct val="0"/>
              </a:spcAft>
              <a:defRPr sz="1100">
                <a:solidFill>
                  <a:schemeClr val="tx1"/>
                </a:solidFill>
                <a:latin typeface="Arial" charset="0"/>
                <a:ea typeface="ＭＳ Ｐゴシック" charset="0"/>
              </a:defRPr>
            </a:lvl8pPr>
            <a:lvl9pPr marL="3806676" indent="-223922"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7</a:t>
            </a:fld>
            <a:endParaRPr lang="en-US" sz="1200"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being piloted in 17 schools worldwide,</a:t>
            </a:r>
            <a:r>
              <a:rPr lang="en-US" baseline="0" dirty="0" smtClean="0"/>
              <a:t> </a:t>
            </a:r>
            <a:r>
              <a:rPr lang="en-US" dirty="0"/>
              <a:t>almost 90% of the students involved in the Capstone pilot would recommend it to other students.</a:t>
            </a:r>
          </a:p>
          <a:p>
            <a:endParaRPr lang="en-US" dirty="0"/>
          </a:p>
          <a:p>
            <a:r>
              <a:rPr lang="en-US" dirty="0"/>
              <a:t>Students involved in the pilot overwhelmingly think that that the program :</a:t>
            </a:r>
          </a:p>
          <a:p>
            <a:pPr>
              <a:buFont typeface="Arial" pitchFamily="34" charset="0"/>
              <a:buChar char="•"/>
            </a:pPr>
            <a:r>
              <a:rPr lang="en-US" dirty="0" smtClean="0"/>
              <a:t> Helps</a:t>
            </a:r>
            <a:r>
              <a:rPr lang="en-US" baseline="0" dirty="0" smtClean="0"/>
              <a:t> them s</a:t>
            </a:r>
            <a:r>
              <a:rPr lang="en-US" dirty="0" smtClean="0"/>
              <a:t>ee an issue</a:t>
            </a:r>
            <a:r>
              <a:rPr lang="en-US" baseline="0" dirty="0" smtClean="0"/>
              <a:t> from multiple perspectives</a:t>
            </a:r>
          </a:p>
          <a:p>
            <a:pPr>
              <a:buFont typeface="Arial" pitchFamily="34" charset="0"/>
              <a:buChar char="•"/>
            </a:pPr>
            <a:r>
              <a:rPr lang="en-US" baseline="0" dirty="0" smtClean="0"/>
              <a:t> Challenges their thinking</a:t>
            </a:r>
          </a:p>
          <a:p>
            <a:pPr>
              <a:buFont typeface="Arial" pitchFamily="34" charset="0"/>
              <a:buChar char="•"/>
            </a:pPr>
            <a:r>
              <a:rPr lang="en-US" baseline="0" dirty="0" smtClean="0"/>
              <a:t> Helps them construct a cohesive argument</a:t>
            </a:r>
          </a:p>
          <a:p>
            <a:pPr>
              <a:buFont typeface="Arial" pitchFamily="34" charset="0"/>
              <a:buChar char="•"/>
            </a:pPr>
            <a:r>
              <a:rPr lang="en-US" baseline="0" dirty="0" smtClean="0"/>
              <a:t> Has helped them improve their presentation skills</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7D2537B-98A8-BA4E-BC83-FDB58F0B41E6}" type="datetimeFigureOut">
              <a:rPr lang="en-US" smtClean="0"/>
              <a:t>02/03/2014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287720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D2537B-98A8-BA4E-BC83-FDB58F0B41E6}" type="datetimeFigureOut">
              <a:rPr lang="en-US" smtClean="0"/>
              <a:t>02/03/2014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41793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D2537B-98A8-BA4E-BC83-FDB58F0B41E6}" type="datetimeFigureOut">
              <a:rPr lang="en-US" smtClean="0"/>
              <a:t>02/03/2014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6564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124987243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6" name="Picture 5"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9"/>
          <p:cNvSpPr>
            <a:spLocks noGrp="1"/>
          </p:cNvSpPr>
          <p:nvPr>
            <p:ph type="title"/>
          </p:nvPr>
        </p:nvSpPr>
        <p:spPr>
          <a:xfrm>
            <a:off x="0" y="457201"/>
            <a:ext cx="9220200" cy="685800"/>
          </a:xfrm>
        </p:spPr>
        <p:txBody>
          <a:bodyPr/>
          <a:lstStyle>
            <a:lvl1pPr algn="ctr">
              <a:defRPr sz="3200" b="1">
                <a:solidFill>
                  <a:schemeClr val="bg1"/>
                </a:solidFill>
                <a:latin typeface="+mj-lt"/>
              </a:defRPr>
            </a:lvl1pPr>
          </a:lstStyle>
          <a:p>
            <a:r>
              <a:rPr lang="en-US" dirty="0" smtClean="0"/>
              <a:t>Click to edit Master title style</a:t>
            </a:r>
            <a:endParaRPr lang="en-US" dirty="0"/>
          </a:p>
        </p:txBody>
      </p:sp>
      <p:pic>
        <p:nvPicPr>
          <p:cNvPr id="102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4800" y="6324600"/>
            <a:ext cx="66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186881668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344635886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11204541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D2537B-98A8-BA4E-BC83-FDB58F0B41E6}" type="datetimeFigureOut">
              <a:rPr lang="en-US" smtClean="0"/>
              <a:t>02/03/2014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165573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7D2537B-98A8-BA4E-BC83-FDB58F0B41E6}" type="datetimeFigureOut">
              <a:rPr lang="en-US" smtClean="0"/>
              <a:t>02/03/2014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41168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7D2537B-98A8-BA4E-BC83-FDB58F0B41E6}" type="datetimeFigureOut">
              <a:rPr lang="en-US" smtClean="0"/>
              <a:t>02/03/2014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100479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7D2537B-98A8-BA4E-BC83-FDB58F0B41E6}" type="datetimeFigureOut">
              <a:rPr lang="en-US" smtClean="0"/>
              <a:t>02/03/2014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24471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7D2537B-98A8-BA4E-BC83-FDB58F0B41E6}" type="datetimeFigureOut">
              <a:rPr lang="en-US" smtClean="0"/>
              <a:t>02/03/2014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221474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2537B-98A8-BA4E-BC83-FDB58F0B41E6}" type="datetimeFigureOut">
              <a:rPr lang="en-US" smtClean="0"/>
              <a:t>02/03/2014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305040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D2537B-98A8-BA4E-BC83-FDB58F0B41E6}" type="datetimeFigureOut">
              <a:rPr lang="en-US" smtClean="0"/>
              <a:t>02/03/2014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250701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D2537B-98A8-BA4E-BC83-FDB58F0B41E6}" type="datetimeFigureOut">
              <a:rPr lang="en-US" smtClean="0"/>
              <a:t>02/03/2014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59F07-91BF-4640-B196-B505125CA1C8}" type="slidenum">
              <a:rPr lang="en-US" smtClean="0"/>
              <a:t>‹#›</a:t>
            </a:fld>
            <a:endParaRPr lang="en-US"/>
          </a:p>
        </p:txBody>
      </p:sp>
    </p:spTree>
    <p:extLst>
      <p:ext uri="{BB962C8B-B14F-4D97-AF65-F5344CB8AC3E}">
        <p14:creationId xmlns:p14="http://schemas.microsoft.com/office/powerpoint/2010/main" val="4119644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2537B-98A8-BA4E-BC83-FDB58F0B41E6}" type="datetimeFigureOut">
              <a:rPr lang="en-US" smtClean="0"/>
              <a:t>02/03/2014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59F07-91BF-4640-B196-B505125CA1C8}" type="slidenum">
              <a:rPr lang="en-US" smtClean="0"/>
              <a:t>‹#›</a:t>
            </a:fld>
            <a:endParaRPr lang="en-US"/>
          </a:p>
        </p:txBody>
      </p:sp>
    </p:spTree>
    <p:extLst>
      <p:ext uri="{BB962C8B-B14F-4D97-AF65-F5344CB8AC3E}">
        <p14:creationId xmlns:p14="http://schemas.microsoft.com/office/powerpoint/2010/main" val="15598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www.collegeboard.org/apcapston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ollegeboard.org/apcapstone" TargetMode="Externa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em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bg1"/>
                </a:solidFill>
                <a:ea typeface="ＭＳ Ｐゴシック" pitchFamily="34" charset="-128"/>
              </a:rPr>
              <a:t>What is the </a:t>
            </a:r>
            <a:r>
              <a:rPr lang="en-US" sz="3600" dirty="0">
                <a:latin typeface="Calibri" charset="0"/>
                <a:ea typeface="ＭＳ Ｐゴシック" charset="0"/>
              </a:rPr>
              <a:t>AP </a:t>
            </a:r>
            <a:r>
              <a:rPr lang="en-US" sz="3600" dirty="0" smtClean="0">
                <a:latin typeface="Calibri" charset="0"/>
                <a:ea typeface="ＭＳ Ｐゴシック" charset="0"/>
              </a:rPr>
              <a:t>Capstone Program</a:t>
            </a:r>
            <a:r>
              <a:rPr sz="3600" dirty="0" smtClean="0">
                <a:solidFill>
                  <a:schemeClr val="bg1"/>
                </a:solidFill>
                <a:ea typeface="ＭＳ Ｐゴシック" pitchFamily="34" charset="-128"/>
              </a:rPr>
              <a:t>?</a:t>
            </a:r>
            <a:endParaRPr sz="2400" b="0" dirty="0" smtClean="0">
              <a:ea typeface="ＭＳ Ｐゴシック" pitchFamily="34" charset="-128"/>
            </a:endParaRPr>
          </a:p>
        </p:txBody>
      </p:sp>
    </p:spTree>
    <p:extLst>
      <p:ext uri="{BB962C8B-B14F-4D97-AF65-F5344CB8AC3E}">
        <p14:creationId xmlns:p14="http://schemas.microsoft.com/office/powerpoint/2010/main" val="7200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What Colleges are saying about AP Capstone</a:t>
            </a:r>
            <a:endParaRPr dirty="0" smtClean="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12" name="Rounded Rectangular Callout 11"/>
          <p:cNvSpPr/>
          <p:nvPr/>
        </p:nvSpPr>
        <p:spPr bwMode="auto">
          <a:xfrm>
            <a:off x="76200" y="3200400"/>
            <a:ext cx="8942684" cy="9542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600" kern="0" dirty="0">
                <a:solidFill>
                  <a:srgbClr val="01507D"/>
                </a:solidFill>
                <a:latin typeface="+mj-lt"/>
                <a:ea typeface="+mn-ea"/>
                <a:cs typeface="+mn-cs"/>
              </a:rPr>
              <a:t>“[Through this program] you get students turned on to higher education in a way they are not currently and they enter university with a different kind of attitude.” </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Susan </a:t>
            </a:r>
            <a:r>
              <a:rPr lang="en-US" sz="1400" i="1" kern="0" dirty="0">
                <a:solidFill>
                  <a:srgbClr val="C00000"/>
                </a:solidFill>
                <a:latin typeface="+mj-lt"/>
                <a:ea typeface="+mn-ea"/>
                <a:cs typeface="+mn-cs"/>
              </a:rPr>
              <a:t>Roth, Vice Provost for Interdisciplinary Studies, Duke University, AP Capstone Curriculum Advisory </a:t>
            </a:r>
            <a:r>
              <a:rPr lang="en-US" sz="1400" i="1" kern="0" dirty="0" smtClean="0">
                <a:solidFill>
                  <a:srgbClr val="C00000"/>
                </a:solidFill>
                <a:latin typeface="+mj-lt"/>
                <a:ea typeface="+mn-ea"/>
                <a:cs typeface="+mn-cs"/>
              </a:rPr>
              <a:t>Committee</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1000"/>
            <a:ext cx="9144000" cy="2057400"/>
          </a:xfrm>
          <a:prstGeom prst="rect">
            <a:avLst/>
          </a:prstGeom>
        </p:spPr>
      </p:pic>
      <p:sp>
        <p:nvSpPr>
          <p:cNvPr id="9" name="Rounded Rectangular Callout 8"/>
          <p:cNvSpPr/>
          <p:nvPr/>
        </p:nvSpPr>
        <p:spPr bwMode="auto">
          <a:xfrm>
            <a:off x="76200" y="2209800"/>
            <a:ext cx="8942684" cy="8780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defRPr/>
            </a:pPr>
            <a:r>
              <a:rPr lang="en-US" sz="1600" kern="0" dirty="0" smtClean="0">
                <a:solidFill>
                  <a:srgbClr val="01507D"/>
                </a:solidFill>
                <a:latin typeface="+mj-lt"/>
                <a:ea typeface="+mn-ea"/>
                <a:cs typeface="+mn-cs"/>
              </a:rPr>
              <a:t>“AP Seminar and AP Research are terrific classes that prepare students to think in non-formulaic ways.”</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Stuart </a:t>
            </a:r>
            <a:r>
              <a:rPr lang="en-US" sz="1400" i="1" kern="0" dirty="0">
                <a:solidFill>
                  <a:srgbClr val="C00000"/>
                </a:solidFill>
                <a:latin typeface="+mj-lt"/>
                <a:ea typeface="+mn-ea"/>
                <a:cs typeface="+mn-cs"/>
              </a:rPr>
              <a:t>Schmill, Dean of Admissions, Massachusetts Institute of </a:t>
            </a:r>
            <a:r>
              <a:rPr lang="en-US" sz="1400" i="1" kern="0" dirty="0" smtClean="0">
                <a:solidFill>
                  <a:srgbClr val="C00000"/>
                </a:solidFill>
                <a:latin typeface="+mj-lt"/>
                <a:ea typeface="+mn-ea"/>
                <a:cs typeface="+mn-cs"/>
              </a:rPr>
              <a:t>Technology</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sp>
        <p:nvSpPr>
          <p:cNvPr id="10" name="Rounded Rectangular Callout 9"/>
          <p:cNvSpPr/>
          <p:nvPr/>
        </p:nvSpPr>
        <p:spPr bwMode="auto">
          <a:xfrm>
            <a:off x="76200" y="1219200"/>
            <a:ext cx="8942684" cy="8780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defRPr/>
            </a:pPr>
            <a:r>
              <a:rPr lang="en-US" sz="1600" kern="0" dirty="0">
                <a:solidFill>
                  <a:srgbClr val="01507D"/>
                </a:solidFill>
                <a:latin typeface="+mj-lt"/>
                <a:ea typeface="+mn-ea"/>
                <a:cs typeface="+mn-cs"/>
              </a:rPr>
              <a:t>“At the University of Washington, we would be very interested in enrolling students who have distinguished themselves through the </a:t>
            </a:r>
            <a:r>
              <a:rPr lang="en-US" sz="1600" kern="0" dirty="0" smtClean="0">
                <a:solidFill>
                  <a:srgbClr val="01507D"/>
                </a:solidFill>
                <a:latin typeface="+mj-lt"/>
                <a:ea typeface="+mn-ea"/>
                <a:cs typeface="+mn-cs"/>
              </a:rPr>
              <a:t>AP Capstone </a:t>
            </a:r>
            <a:r>
              <a:rPr lang="en-US" sz="1600" kern="0" dirty="0">
                <a:solidFill>
                  <a:srgbClr val="01507D"/>
                </a:solidFill>
                <a:latin typeface="+mj-lt"/>
                <a:ea typeface="+mn-ea"/>
                <a:cs typeface="+mn-cs"/>
              </a:rPr>
              <a:t>program.” </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Phillip </a:t>
            </a:r>
            <a:r>
              <a:rPr lang="en-US" sz="1400" i="1" kern="0" dirty="0">
                <a:solidFill>
                  <a:srgbClr val="C00000"/>
                </a:solidFill>
                <a:latin typeface="+mj-lt"/>
                <a:ea typeface="+mn-ea"/>
                <a:cs typeface="+mn-cs"/>
              </a:rPr>
              <a:t>Ballinger, </a:t>
            </a:r>
            <a:r>
              <a:rPr lang="en-US" sz="1400" i="1" kern="0" dirty="0" smtClean="0">
                <a:solidFill>
                  <a:srgbClr val="C00000"/>
                </a:solidFill>
                <a:latin typeface="+mj-lt"/>
                <a:ea typeface="+mn-ea"/>
                <a:cs typeface="+mn-cs"/>
              </a:rPr>
              <a:t>Associate Vice Provost for Enrollment and Undergraduate Admissions, University of Washington</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spTree>
    <p:extLst>
      <p:ext uri="{BB962C8B-B14F-4D97-AF65-F5344CB8AC3E}">
        <p14:creationId xmlns:p14="http://schemas.microsoft.com/office/powerpoint/2010/main" val="21791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p:cNvSpPr>
            <a:spLocks noGrp="1"/>
          </p:cNvSpPr>
          <p:nvPr>
            <p:ph sz="quarter" idx="11"/>
          </p:nvPr>
        </p:nvSpPr>
        <p:spPr bwMode="auto">
          <a:xfrm>
            <a:off x="533400" y="1219200"/>
            <a:ext cx="83820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457200" indent="-457200">
              <a:spcAft>
                <a:spcPts val="1800"/>
              </a:spcAft>
              <a:buClr>
                <a:srgbClr val="6FB867"/>
              </a:buClr>
              <a:buFont typeface="Arial" pitchFamily="34" charset="0"/>
              <a:buChar char="•"/>
              <a:defRPr/>
            </a:pPr>
            <a:r>
              <a:rPr lang="en-US" dirty="0" smtClean="0">
                <a:ea typeface="ＭＳ Ｐゴシック" pitchFamily="34" charset="-128"/>
              </a:rPr>
              <a:t>Colleges rank grades in college-preparatory courses and strength of curriculum as the two top factors in the admission decision.</a:t>
            </a:r>
          </a:p>
          <a:p>
            <a:pPr marL="457200" indent="-457200">
              <a:spcAft>
                <a:spcPts val="1800"/>
              </a:spcAft>
              <a:buClr>
                <a:srgbClr val="6FB867"/>
              </a:buClr>
              <a:buFont typeface="Arial" pitchFamily="34" charset="0"/>
              <a:buChar char="•"/>
              <a:defRPr/>
            </a:pPr>
            <a:r>
              <a:rPr lang="en-US" dirty="0" smtClean="0">
                <a:ea typeface="ＭＳ Ｐゴシック" pitchFamily="34" charset="-128"/>
              </a:rPr>
              <a:t>Completing the AP Capstone courses tells college admission officials that students are challenging themselves and preparing for the rigors they'</a:t>
            </a:r>
            <a:r>
              <a:rPr lang="en-US" altLang="ja-JP" dirty="0" smtClean="0">
                <a:ea typeface="ＭＳ Ｐゴシック" pitchFamily="34" charset="-128"/>
              </a:rPr>
              <a:t>ll encounter at their institution and beyond.</a:t>
            </a:r>
          </a:p>
          <a:p>
            <a:pPr marL="457200" indent="-457200">
              <a:spcAft>
                <a:spcPts val="1800"/>
              </a:spcAft>
              <a:buClr>
                <a:srgbClr val="6FB867"/>
              </a:buClr>
              <a:buFont typeface="Arial" pitchFamily="34" charset="0"/>
              <a:buChar char="•"/>
              <a:defRPr/>
            </a:pPr>
            <a:r>
              <a:rPr lang="en-US" dirty="0">
                <a:ea typeface="ＭＳ Ｐゴシック" pitchFamily="34" charset="-128"/>
              </a:rPr>
              <a:t>AP Capstone is launching in </a:t>
            </a:r>
            <a:r>
              <a:rPr lang="en-US" dirty="0" smtClean="0">
                <a:ea typeface="ＭＳ Ｐゴシック" pitchFamily="34" charset="-128"/>
              </a:rPr>
              <a:t>fall </a:t>
            </a:r>
            <a:r>
              <a:rPr lang="en-US" dirty="0">
                <a:ea typeface="ＭＳ Ｐゴシック" pitchFamily="34" charset="-128"/>
              </a:rPr>
              <a:t>2014 </a:t>
            </a:r>
            <a:r>
              <a:rPr lang="en-US" dirty="0" smtClean="0">
                <a:ea typeface="ＭＳ Ｐゴシック" pitchFamily="34" charset="-128"/>
              </a:rPr>
              <a:t>after a </a:t>
            </a:r>
            <a:r>
              <a:rPr lang="en-US" dirty="0">
                <a:ea typeface="ＭＳ Ｐゴシック" pitchFamily="34" charset="-128"/>
              </a:rPr>
              <a:t>successful pilot program </a:t>
            </a:r>
            <a:r>
              <a:rPr lang="en-US" dirty="0" smtClean="0">
                <a:ea typeface="ＭＳ Ｐゴシック" pitchFamily="34" charset="-128"/>
              </a:rPr>
              <a:t>conducted </a:t>
            </a:r>
            <a:r>
              <a:rPr lang="en-US" dirty="0">
                <a:ea typeface="ＭＳ Ｐゴシック" pitchFamily="34" charset="-128"/>
              </a:rPr>
              <a:t>in high schools across the globe </a:t>
            </a:r>
            <a:r>
              <a:rPr lang="en-US" dirty="0" smtClean="0">
                <a:ea typeface="ＭＳ Ｐゴシック" pitchFamily="34" charset="-128"/>
              </a:rPr>
              <a:t>and supported </a:t>
            </a:r>
            <a:r>
              <a:rPr lang="en-US" dirty="0">
                <a:ea typeface="ＭＳ Ｐゴシック" pitchFamily="34" charset="-128"/>
              </a:rPr>
              <a:t>by </a:t>
            </a:r>
            <a:r>
              <a:rPr lang="en-US" dirty="0" smtClean="0">
                <a:ea typeface="ＭＳ Ｐゴシック" pitchFamily="34" charset="-128"/>
              </a:rPr>
              <a:t>over 100 colleges and universities in the U.S. and Canada.</a:t>
            </a:r>
            <a:endParaRPr lang="en-US" altLang="ja-JP" dirty="0">
              <a:ea typeface="ＭＳ Ｐゴシック" pitchFamily="34" charset="-128"/>
            </a:endParaRPr>
          </a:p>
          <a:p>
            <a:pPr marL="457200" indent="-457200" algn="r">
              <a:spcAft>
                <a:spcPts val="1800"/>
              </a:spcAft>
              <a:buClr>
                <a:srgbClr val="6FB867"/>
              </a:buClr>
            </a:pPr>
            <a:endParaRPr lang="en-US" sz="1000" i="1" dirty="0">
              <a:latin typeface="Calibri" charset="0"/>
              <a:ea typeface="ＭＳ Ｐゴシック" charset="0"/>
              <a:cs typeface="ＭＳ Ｐゴシック" charset="0"/>
            </a:endParaRPr>
          </a:p>
          <a:p>
            <a:pPr marL="457200" indent="-457200" algn="r">
              <a:spcAft>
                <a:spcPts val="1800"/>
              </a:spcAft>
              <a:buClr>
                <a:srgbClr val="6FB867"/>
              </a:buClr>
            </a:pPr>
            <a:r>
              <a:rPr lang="en-US" sz="1000" i="1" dirty="0" smtClean="0">
                <a:latin typeface="Calibri" charset="0"/>
                <a:ea typeface="ＭＳ Ｐゴシック" charset="0"/>
                <a:cs typeface="ＭＳ Ｐゴシック" charset="0"/>
              </a:rPr>
              <a:t/>
            </a:r>
            <a:br>
              <a:rPr lang="en-US" sz="1000" i="1" dirty="0" smtClean="0">
                <a:latin typeface="Calibri" charset="0"/>
                <a:ea typeface="ＭＳ Ｐゴシック" charset="0"/>
                <a:cs typeface="ＭＳ Ｐゴシック" charset="0"/>
              </a:rPr>
            </a:br>
            <a:endParaRPr lang="en-US" sz="1000" i="1" dirty="0" smtClean="0">
              <a:latin typeface="Calibri" charset="0"/>
              <a:ea typeface="ＭＳ Ｐゴシック" charset="0"/>
              <a:cs typeface="ＭＳ Ｐゴシック" charset="0"/>
            </a:endParaRPr>
          </a:p>
        </p:txBody>
      </p:sp>
      <p:sp>
        <p:nvSpPr>
          <p:cNvPr id="23554"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Support from Colleges</a:t>
            </a:r>
          </a:p>
        </p:txBody>
      </p:sp>
      <p:sp>
        <p:nvSpPr>
          <p:cNvPr id="2355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53600401"/>
              </p:ext>
            </p:extLst>
          </p:nvPr>
        </p:nvGraphicFramePr>
        <p:xfrm>
          <a:off x="1066800" y="4572000"/>
          <a:ext cx="6705600" cy="914400"/>
        </p:xfrm>
        <a:graphic>
          <a:graphicData uri="http://schemas.openxmlformats.org/drawingml/2006/table">
            <a:tbl>
              <a:tblPr>
                <a:tableStyleId>{93296810-A885-4BE3-A3E7-6D5BEEA58F35}</a:tableStyleId>
              </a:tblPr>
              <a:tblGrid>
                <a:gridCol w="2590800"/>
                <a:gridCol w="1752600"/>
                <a:gridCol w="2362200"/>
              </a:tblGrid>
              <a:tr h="914400">
                <a:tc>
                  <a:txBody>
                    <a:bodyPr/>
                    <a:lstStyle/>
                    <a:p>
                      <a:pPr marL="0" marR="0">
                        <a:spcBef>
                          <a:spcPts val="0"/>
                        </a:spcBef>
                        <a:spcAft>
                          <a:spcPts val="0"/>
                        </a:spcAft>
                      </a:pPr>
                      <a:r>
                        <a:rPr lang="en-US" sz="1200" dirty="0" smtClean="0">
                          <a:effectLst/>
                        </a:rPr>
                        <a:t>Columbia </a:t>
                      </a:r>
                      <a:r>
                        <a:rPr lang="en-US" sz="1200" dirty="0">
                          <a:effectLst/>
                        </a:rPr>
                        <a:t>University </a:t>
                      </a:r>
                    </a:p>
                    <a:p>
                      <a:pPr marL="0" marR="0">
                        <a:spcBef>
                          <a:spcPts val="0"/>
                        </a:spcBef>
                        <a:spcAft>
                          <a:spcPts val="0"/>
                        </a:spcAft>
                      </a:pPr>
                      <a:r>
                        <a:rPr lang="en-US" sz="1200" dirty="0" smtClean="0">
                          <a:effectLst/>
                        </a:rPr>
                        <a:t>Davidson College</a:t>
                      </a:r>
                    </a:p>
                    <a:p>
                      <a:pPr marL="0" marR="0">
                        <a:spcBef>
                          <a:spcPts val="0"/>
                        </a:spcBef>
                        <a:spcAft>
                          <a:spcPts val="0"/>
                        </a:spcAft>
                      </a:pPr>
                      <a:r>
                        <a:rPr lang="en-US" sz="1200" dirty="0" smtClean="0">
                          <a:effectLst/>
                        </a:rPr>
                        <a:t>Duke</a:t>
                      </a:r>
                      <a:r>
                        <a:rPr lang="en-US" sz="1200" baseline="0" dirty="0" smtClean="0">
                          <a:effectLst/>
                        </a:rPr>
                        <a:t> University</a:t>
                      </a:r>
                      <a:endParaRPr lang="en-US" sz="1200" dirty="0" smtClean="0">
                        <a:effectLst/>
                      </a:endParaRPr>
                    </a:p>
                    <a:p>
                      <a:pPr marL="0" marR="0">
                        <a:spcBef>
                          <a:spcPts val="0"/>
                        </a:spcBef>
                        <a:spcAft>
                          <a:spcPts val="0"/>
                        </a:spcAft>
                      </a:pPr>
                      <a:r>
                        <a:rPr lang="en-US" sz="1200" dirty="0" smtClean="0">
                          <a:effectLst/>
                        </a:rPr>
                        <a:t>Florida State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Massachusetts Institute of Technology</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spcBef>
                          <a:spcPts val="0"/>
                        </a:spcBef>
                        <a:spcAft>
                          <a:spcPts val="0"/>
                        </a:spcAft>
                      </a:pPr>
                      <a:r>
                        <a:rPr lang="en-US" sz="1200" dirty="0" smtClean="0">
                          <a:effectLst/>
                        </a:rPr>
                        <a:t>New York University</a:t>
                      </a:r>
                    </a:p>
                    <a:p>
                      <a:pPr marL="0" marR="0">
                        <a:spcBef>
                          <a:spcPts val="0"/>
                        </a:spcBef>
                        <a:spcAft>
                          <a:spcPts val="0"/>
                        </a:spcAft>
                      </a:pPr>
                      <a:r>
                        <a:rPr lang="en-US" sz="1200" dirty="0" smtClean="0">
                          <a:effectLst/>
                        </a:rPr>
                        <a:t>Pennsylvania State University</a:t>
                      </a:r>
                    </a:p>
                    <a:p>
                      <a:pPr marL="0" marR="0">
                        <a:spcBef>
                          <a:spcPts val="0"/>
                        </a:spcBef>
                        <a:spcAft>
                          <a:spcPts val="0"/>
                        </a:spcAft>
                      </a:pPr>
                      <a:r>
                        <a:rPr lang="en-US" sz="1200" dirty="0" smtClean="0">
                          <a:effectLst/>
                        </a:rPr>
                        <a:t>University of Maryland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University of Michigan</a:t>
                      </a:r>
                    </a:p>
                  </a:txBody>
                  <a:tcPr marL="68580" marR="68580" marT="0" marB="0"/>
                </a:tc>
                <a:tc>
                  <a:txBody>
                    <a:bodyPr/>
                    <a:lstStyle/>
                    <a:p>
                      <a:pPr marL="0" marR="0">
                        <a:spcBef>
                          <a:spcPts val="0"/>
                        </a:spcBef>
                        <a:spcAft>
                          <a:spcPts val="0"/>
                        </a:spcAft>
                      </a:pPr>
                      <a:r>
                        <a:rPr lang="en-US" sz="1200" dirty="0" smtClean="0">
                          <a:effectLst/>
                        </a:rPr>
                        <a:t>University of Southern</a:t>
                      </a:r>
                      <a:r>
                        <a:rPr lang="en-US" sz="1200" baseline="0" dirty="0" smtClean="0">
                          <a:effectLst/>
                        </a:rPr>
                        <a:t> California</a:t>
                      </a:r>
                    </a:p>
                    <a:p>
                      <a:pPr marL="0" marR="0">
                        <a:spcBef>
                          <a:spcPts val="0"/>
                        </a:spcBef>
                        <a:spcAft>
                          <a:spcPts val="0"/>
                        </a:spcAft>
                      </a:pPr>
                      <a:r>
                        <a:rPr lang="en-US" sz="1200" baseline="0" dirty="0" smtClean="0">
                          <a:effectLst/>
                        </a:rPr>
                        <a:t>University of Texas at Austin</a:t>
                      </a:r>
                    </a:p>
                    <a:p>
                      <a:pPr marL="0" marR="0">
                        <a:spcBef>
                          <a:spcPts val="0"/>
                        </a:spcBef>
                        <a:spcAft>
                          <a:spcPts val="0"/>
                        </a:spcAft>
                      </a:pPr>
                      <a:r>
                        <a:rPr lang="en-US" sz="1200" baseline="0" dirty="0" smtClean="0">
                          <a:effectLst/>
                        </a:rPr>
                        <a:t>University of Virginia</a:t>
                      </a:r>
                    </a:p>
                    <a:p>
                      <a:pPr marL="0" marR="0">
                        <a:spcBef>
                          <a:spcPts val="0"/>
                        </a:spcBef>
                        <a:spcAft>
                          <a:spcPts val="0"/>
                        </a:spcAft>
                      </a:pPr>
                      <a:r>
                        <a:rPr lang="en-US" sz="1200" baseline="0" dirty="0" smtClean="0">
                          <a:effectLst/>
                        </a:rPr>
                        <a:t>University of Washington</a:t>
                      </a:r>
                    </a:p>
                    <a:p>
                      <a:pPr marL="0" marR="0">
                        <a:spcBef>
                          <a:spcPts val="0"/>
                        </a:spcBef>
                        <a:spcAft>
                          <a:spcPts val="0"/>
                        </a:spcAft>
                      </a:pPr>
                      <a:r>
                        <a:rPr lang="en-US" sz="1200" baseline="0" dirty="0" smtClean="0">
                          <a:effectLst/>
                        </a:rPr>
                        <a:t>Yale University</a:t>
                      </a:r>
                      <a:endParaRPr lang="en-US" sz="1200" dirty="0" smtClean="0">
                        <a:effectLst/>
                      </a:endParaRPr>
                    </a:p>
                  </a:txBody>
                  <a:tcPr marL="68580" marR="68580" marT="0" marB="0"/>
                </a:tc>
              </a:tr>
            </a:tbl>
          </a:graphicData>
        </a:graphic>
      </p:graphicFrame>
      <p:sp>
        <p:nvSpPr>
          <p:cNvPr id="4" name="Rectangle 3"/>
          <p:cNvSpPr/>
          <p:nvPr/>
        </p:nvSpPr>
        <p:spPr>
          <a:xfrm>
            <a:off x="990600" y="4267200"/>
            <a:ext cx="7543800" cy="338554"/>
          </a:xfrm>
          <a:prstGeom prst="rect">
            <a:avLst/>
          </a:prstGeom>
        </p:spPr>
        <p:txBody>
          <a:bodyPr wrap="square">
            <a:spAutoFit/>
          </a:bodyPr>
          <a:lstStyle/>
          <a:p>
            <a:r>
              <a:rPr lang="en-US" sz="1600" b="1" dirty="0" smtClean="0">
                <a:solidFill>
                  <a:srgbClr val="6FB867"/>
                </a:solidFill>
                <a:latin typeface="+mj-lt"/>
              </a:rPr>
              <a:t>Below is a list </a:t>
            </a:r>
            <a:r>
              <a:rPr lang="en-US" sz="1600" b="1" dirty="0">
                <a:solidFill>
                  <a:srgbClr val="6FB867"/>
                </a:solidFill>
                <a:latin typeface="+mj-lt"/>
              </a:rPr>
              <a:t>of some of the </a:t>
            </a:r>
            <a:r>
              <a:rPr lang="en-US" sz="1600" b="1" dirty="0" smtClean="0">
                <a:solidFill>
                  <a:srgbClr val="6FB867"/>
                </a:solidFill>
                <a:latin typeface="+mj-lt"/>
              </a:rPr>
              <a:t>colleges </a:t>
            </a:r>
            <a:r>
              <a:rPr lang="en-US" sz="1600" b="1" dirty="0">
                <a:solidFill>
                  <a:srgbClr val="6FB867"/>
                </a:solidFill>
                <a:latin typeface="+mj-lt"/>
              </a:rPr>
              <a:t>that </a:t>
            </a:r>
            <a:r>
              <a:rPr lang="en-US" sz="1600" b="1" dirty="0" smtClean="0">
                <a:solidFill>
                  <a:srgbClr val="6FB867"/>
                </a:solidFill>
                <a:latin typeface="+mj-lt"/>
              </a:rPr>
              <a:t>have conveyed </a:t>
            </a:r>
            <a:r>
              <a:rPr lang="en-US" sz="1600" b="1" dirty="0">
                <a:solidFill>
                  <a:srgbClr val="6FB867"/>
                </a:solidFill>
                <a:latin typeface="+mj-lt"/>
              </a:rPr>
              <a:t>support for </a:t>
            </a:r>
            <a:r>
              <a:rPr lang="en-US" sz="1600" b="1" dirty="0" smtClean="0">
                <a:solidFill>
                  <a:srgbClr val="6FB867"/>
                </a:solidFill>
                <a:latin typeface="+mj-lt"/>
              </a:rPr>
              <a:t>the pilot: </a:t>
            </a:r>
            <a:endParaRPr lang="en-US" sz="1600" b="1" dirty="0">
              <a:solidFill>
                <a:srgbClr val="6FB867"/>
              </a:solidFill>
              <a:latin typeface="+mj-lt"/>
            </a:endParaRPr>
          </a:p>
        </p:txBody>
      </p:sp>
      <p:sp>
        <p:nvSpPr>
          <p:cNvPr id="7" name="TextBox 6"/>
          <p:cNvSpPr txBox="1"/>
          <p:nvPr/>
        </p:nvSpPr>
        <p:spPr>
          <a:xfrm>
            <a:off x="190500" y="5562600"/>
            <a:ext cx="8763000" cy="307777"/>
          </a:xfrm>
          <a:prstGeom prst="rect">
            <a:avLst/>
          </a:prstGeom>
          <a:noFill/>
        </p:spPr>
        <p:txBody>
          <a:bodyPr wrap="square" rtlCol="0">
            <a:spAutoFit/>
          </a:bodyPr>
          <a:lstStyle/>
          <a:p>
            <a:pPr algn="ctr"/>
            <a:r>
              <a:rPr lang="en-US" sz="1400" b="1" dirty="0" smtClean="0">
                <a:latin typeface="+mn-lt"/>
              </a:rPr>
              <a:t>Visit </a:t>
            </a:r>
            <a:r>
              <a:rPr lang="en-US" sz="1400" b="1" dirty="0" smtClean="0">
                <a:latin typeface="+mn-lt"/>
                <a:hlinkClick r:id="rId3"/>
              </a:rPr>
              <a:t>www.collegeboard.org/apcapstone</a:t>
            </a:r>
            <a:r>
              <a:rPr lang="en-US" sz="1400" b="1" dirty="0" smtClean="0">
                <a:latin typeface="+mn-lt"/>
              </a:rPr>
              <a:t> for the latest list of colleges supporting the AP Capstone program.</a:t>
            </a:r>
            <a:endParaRPr lang="en-US" sz="1400" b="1" dirty="0">
              <a:latin typeface="+mn-lt"/>
            </a:endParaRPr>
          </a:p>
        </p:txBody>
      </p:sp>
    </p:spTree>
    <p:extLst>
      <p:ext uri="{BB962C8B-B14F-4D97-AF65-F5344CB8AC3E}">
        <p14:creationId xmlns:p14="http://schemas.microsoft.com/office/powerpoint/2010/main" val="3951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bg1"/>
                </a:solidFill>
              </a:rPr>
              <a:t>Next Steps: Help Your </a:t>
            </a:r>
            <a:r>
              <a:rPr sz="3600" dirty="0" smtClean="0">
                <a:solidFill>
                  <a:schemeClr val="bg1"/>
                </a:solidFill>
              </a:rPr>
              <a:t>Child</a:t>
            </a:r>
            <a:br>
              <a:rPr sz="3600" dirty="0" smtClean="0">
                <a:solidFill>
                  <a:schemeClr val="bg1"/>
                </a:solidFill>
              </a:rPr>
            </a:br>
            <a:r>
              <a:rPr sz="3600" dirty="0" smtClean="0">
                <a:solidFill>
                  <a:schemeClr val="bg1"/>
                </a:solidFill>
              </a:rPr>
              <a:t>Make </a:t>
            </a:r>
            <a:r>
              <a:rPr sz="3600" dirty="0">
                <a:solidFill>
                  <a:schemeClr val="bg1"/>
                </a:solidFill>
              </a:rPr>
              <a:t>the Best </a:t>
            </a:r>
            <a:r>
              <a:rPr sz="3600" dirty="0" smtClean="0">
                <a:solidFill>
                  <a:schemeClr val="bg1"/>
                </a:solidFill>
              </a:rPr>
              <a:t>Choices</a:t>
            </a:r>
            <a:endParaRPr sz="2400" b="0" dirty="0">
              <a:solidFill>
                <a:schemeClr val="bg1"/>
              </a:solidFill>
              <a:ea typeface="ＭＳ Ｐゴシック" charset="0"/>
            </a:endParaRPr>
          </a:p>
        </p:txBody>
      </p:sp>
    </p:spTree>
    <p:extLst>
      <p:ext uri="{BB962C8B-B14F-4D97-AF65-F5344CB8AC3E}">
        <p14:creationId xmlns:p14="http://schemas.microsoft.com/office/powerpoint/2010/main" val="1399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11"/>
          </p:nvPr>
        </p:nvSpPr>
        <p:spPr bwMode="auto">
          <a:xfrm>
            <a:off x="685800" y="1447800"/>
            <a:ext cx="7848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defRPr/>
            </a:pPr>
            <a:r>
              <a:rPr lang="en-US" sz="1600" dirty="0" smtClean="0">
                <a:ea typeface="ＭＳ Ｐゴシック" pitchFamily="34" charset="-128"/>
              </a:rPr>
              <a:t>Help your child prepare to talk to a teacher or counselor about AP Capstone.  Here are some questions to encourage your child to think about:</a:t>
            </a:r>
            <a:r>
              <a:rPr lang="en-US" sz="1400" dirty="0" smtClean="0">
                <a:ea typeface="ＭＳ Ｐゴシック" pitchFamily="34" charset="-128"/>
              </a:rPr>
              <a:t/>
            </a:r>
            <a:br>
              <a:rPr lang="en-US" sz="1400" dirty="0" smtClean="0">
                <a:ea typeface="ＭＳ Ｐゴシック" pitchFamily="34" charset="-128"/>
              </a:rPr>
            </a:br>
            <a:endParaRPr lang="en-US" sz="1400" dirty="0" smtClean="0">
              <a:ea typeface="ＭＳ Ｐゴシック" pitchFamily="34" charset="-128"/>
            </a:endParaRPr>
          </a:p>
          <a:p>
            <a:pPr marL="0" indent="0">
              <a:defRPr/>
            </a:pPr>
            <a:r>
              <a:rPr lang="en-US" sz="1600" b="1" dirty="0" smtClean="0">
                <a:ea typeface="ＭＳ Ｐゴシック" pitchFamily="34" charset="-128"/>
              </a:rPr>
              <a:t>Is AP Capstone right for me? </a:t>
            </a:r>
          </a:p>
          <a:p>
            <a:pPr marL="0" indent="0">
              <a:defRPr/>
            </a:pPr>
            <a:r>
              <a:rPr lang="en-US" sz="1400" dirty="0" smtClean="0">
                <a:ea typeface="ＭＳ Ｐゴシック" pitchFamily="34" charset="-128"/>
              </a:rPr>
              <a:t>Before you talk to a teacher or counselor, think about what interests you:</a:t>
            </a:r>
          </a:p>
          <a:p>
            <a:pPr marL="228600" indent="-228600">
              <a:buClr>
                <a:srgbClr val="6FB867"/>
              </a:buClr>
              <a:buFont typeface="Arial" pitchFamily="34" charset="0"/>
              <a:buChar char="•"/>
              <a:defRPr/>
            </a:pPr>
            <a:r>
              <a:rPr lang="en-US" sz="1400" dirty="0" smtClean="0">
                <a:ea typeface="ＭＳ Ｐゴシック" pitchFamily="34" charset="-128"/>
              </a:rPr>
              <a:t>What college majors are you considering? What careers excite you?</a:t>
            </a:r>
          </a:p>
          <a:p>
            <a:pPr marL="228600" indent="-228600">
              <a:buClr>
                <a:srgbClr val="6FB867"/>
              </a:buClr>
              <a:buFont typeface="Arial" pitchFamily="34" charset="0"/>
              <a:buChar char="•"/>
              <a:defRPr/>
            </a:pPr>
            <a:r>
              <a:rPr lang="en-US" sz="1400" dirty="0" smtClean="0">
                <a:ea typeface="ＭＳ Ｐゴシック" pitchFamily="34" charset="-128"/>
              </a:rPr>
              <a:t>Do I enjoy challenging myself to think in new ways?</a:t>
            </a:r>
          </a:p>
          <a:p>
            <a:pPr marL="228600" indent="-228600">
              <a:buClr>
                <a:srgbClr val="6FB867"/>
              </a:buClr>
              <a:buFont typeface="Arial" pitchFamily="34" charset="0"/>
              <a:buChar char="•"/>
              <a:defRPr/>
            </a:pPr>
            <a:r>
              <a:rPr lang="en-US" sz="1400" dirty="0" smtClean="0">
                <a:ea typeface="ＭＳ Ｐゴシック" pitchFamily="34" charset="-128"/>
              </a:rPr>
              <a:t>Do I like to collaborate and learn from others?</a:t>
            </a:r>
          </a:p>
          <a:p>
            <a:pPr marL="0" indent="0">
              <a:buClr>
                <a:srgbClr val="6FB867"/>
              </a:buClr>
              <a:defRPr/>
            </a:pPr>
            <a:r>
              <a:rPr lang="en-US" sz="1400" dirty="0" smtClean="0">
                <a:ea typeface="ＭＳ Ｐゴシック" pitchFamily="34" charset="-128"/>
              </a:rPr>
              <a:t/>
            </a:r>
            <a:br>
              <a:rPr lang="en-US" sz="1400" dirty="0" smtClean="0">
                <a:ea typeface="ＭＳ Ｐゴシック" pitchFamily="34" charset="-128"/>
              </a:rPr>
            </a:br>
            <a:r>
              <a:rPr lang="en-US" sz="1400" dirty="0" smtClean="0">
                <a:ea typeface="ＭＳ Ｐゴシック" pitchFamily="34" charset="-128"/>
              </a:rPr>
              <a:t>Ask your counselor or teacher the following questions:</a:t>
            </a:r>
          </a:p>
          <a:p>
            <a:pPr marL="228600" indent="-228600">
              <a:buClr>
                <a:srgbClr val="6FB867"/>
              </a:buClr>
              <a:buFont typeface="Arial" pitchFamily="34" charset="0"/>
              <a:buChar char="•"/>
              <a:defRPr/>
            </a:pPr>
            <a:r>
              <a:rPr lang="en-US" sz="1400" dirty="0" smtClean="0">
                <a:ea typeface="ＭＳ Ｐゴシック" pitchFamily="34" charset="-128"/>
              </a:rPr>
              <a:t>May I speak with a teacher familiar with AP Capstone?</a:t>
            </a:r>
          </a:p>
          <a:p>
            <a:pPr marL="228600" indent="-228600">
              <a:buClr>
                <a:srgbClr val="6FB867"/>
              </a:buClr>
              <a:buFont typeface="Arial" pitchFamily="34" charset="0"/>
              <a:buChar char="•"/>
              <a:defRPr/>
            </a:pPr>
            <a:r>
              <a:rPr lang="en-US" sz="1400" dirty="0" smtClean="0">
                <a:ea typeface="ＭＳ Ｐゴシック" pitchFamily="34" charset="-128"/>
              </a:rPr>
              <a:t>How will the courses be structured in the school schedule?</a:t>
            </a:r>
          </a:p>
          <a:p>
            <a:pPr marL="228600" indent="-228600">
              <a:buClr>
                <a:srgbClr val="6FB867"/>
              </a:buClr>
              <a:buFont typeface="Arial" pitchFamily="34" charset="0"/>
              <a:buChar char="•"/>
              <a:defRPr/>
            </a:pPr>
            <a:r>
              <a:rPr lang="en-US" sz="1400" dirty="0" smtClean="0">
                <a:ea typeface="ＭＳ Ｐゴシック" pitchFamily="34" charset="-128"/>
              </a:rPr>
              <a:t>Are there other courses that can help me succeed in AP Capstone?</a:t>
            </a:r>
          </a:p>
          <a:p>
            <a:pPr marL="0" indent="0">
              <a:defRPr/>
            </a:pPr>
            <a:r>
              <a:rPr lang="en-US" sz="1400" b="1" dirty="0" smtClean="0">
                <a:ea typeface="ＭＳ Ｐゴシック" pitchFamily="34" charset="-128"/>
              </a:rPr>
              <a:t/>
            </a:r>
            <a:br>
              <a:rPr lang="en-US" sz="1400" b="1" dirty="0" smtClean="0">
                <a:ea typeface="ＭＳ Ｐゴシック" pitchFamily="34" charset="-128"/>
              </a:rPr>
            </a:br>
            <a:r>
              <a:rPr lang="en-US" sz="1600" b="1" dirty="0" smtClean="0">
                <a:ea typeface="ＭＳ Ｐゴシック" pitchFamily="34" charset="-128"/>
              </a:rPr>
              <a:t>What steps do I need to take? </a:t>
            </a:r>
            <a:endParaRPr lang="en-US" sz="1400" dirty="0" smtClean="0">
              <a:ea typeface="ＭＳ Ｐゴシック" pitchFamily="34" charset="-128"/>
            </a:endParaRPr>
          </a:p>
          <a:p>
            <a:pPr marL="228600" lvl="0" indent="-228600">
              <a:buClr>
                <a:srgbClr val="6FB867"/>
              </a:buClr>
              <a:buFont typeface="Arial" pitchFamily="34" charset="0"/>
              <a:buChar char="•"/>
              <a:defRPr/>
            </a:pPr>
            <a:r>
              <a:rPr lang="en-US" sz="1400" dirty="0" smtClean="0">
                <a:ea typeface="ＭＳ Ｐゴシック" pitchFamily="34" charset="-128"/>
              </a:rPr>
              <a:t>Go online and read the AP Capstone brochure to find out more</a:t>
            </a:r>
          </a:p>
          <a:p>
            <a:pPr marL="228600" lvl="0" indent="-228600">
              <a:buClr>
                <a:srgbClr val="6FB867"/>
              </a:buClr>
              <a:buFont typeface="Arial" pitchFamily="34" charset="0"/>
              <a:buChar char="•"/>
              <a:defRPr/>
            </a:pPr>
            <a:r>
              <a:rPr lang="en-US" sz="1400" dirty="0" smtClean="0">
                <a:ea typeface="ＭＳ Ｐゴシック" pitchFamily="34" charset="-128"/>
              </a:rPr>
              <a:t>Find out your school</a:t>
            </a:r>
            <a:r>
              <a:rPr lang="en-US" altLang="en-US" sz="1400" dirty="0" smtClean="0">
                <a:ea typeface="ＭＳ Ｐゴシック" pitchFamily="34" charset="-128"/>
              </a:rPr>
              <a:t>’</a:t>
            </a:r>
            <a:r>
              <a:rPr lang="en-US" sz="1400" dirty="0" smtClean="0">
                <a:ea typeface="ＭＳ Ｐゴシック" pitchFamily="34" charset="-128"/>
              </a:rPr>
              <a:t>s enrollment deadline and sign up!</a:t>
            </a:r>
          </a:p>
          <a:p>
            <a:pPr marL="0" indent="0">
              <a:defRPr/>
            </a:pPr>
            <a:endParaRPr lang="en-US" sz="1600" b="1" dirty="0" smtClean="0">
              <a:ea typeface="ＭＳ Ｐゴシック" pitchFamily="34" charset="-128"/>
            </a:endParaRPr>
          </a:p>
        </p:txBody>
      </p:sp>
      <p:sp>
        <p:nvSpPr>
          <p:cNvPr id="47106" name="Title 7"/>
          <p:cNvSpPr>
            <a:spLocks noGrp="1"/>
          </p:cNvSpPr>
          <p:nvPr>
            <p:ph type="title"/>
          </p:nvPr>
        </p:nvSpPr>
        <p:spPr>
          <a:xfrm>
            <a:off x="0" y="457200"/>
            <a:ext cx="9220200" cy="685800"/>
          </a:xfrm>
        </p:spPr>
        <p:txBody>
          <a:bodyPr/>
          <a:lstStyle/>
          <a:p>
            <a:pPr>
              <a:defRPr/>
            </a:pPr>
            <a:r>
              <a:rPr lang="en-US" sz="2800" dirty="0" smtClean="0"/>
              <a:t>AP Capstone: Start the Conversation</a:t>
            </a:r>
            <a:endParaRPr sz="2800" dirty="0">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extLst>
      <p:ext uri="{BB962C8B-B14F-4D97-AF65-F5344CB8AC3E}">
        <p14:creationId xmlns:p14="http://schemas.microsoft.com/office/powerpoint/2010/main" val="256089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a:xfrm>
            <a:off x="0" y="457200"/>
            <a:ext cx="9220200" cy="685800"/>
          </a:xfrm>
        </p:spPr>
        <p:txBody>
          <a:bodyPr/>
          <a:lstStyle/>
          <a:p>
            <a:pPr>
              <a:defRPr/>
            </a:pPr>
            <a:r>
              <a:rPr lang="en-US" sz="2800" dirty="0" smtClean="0">
                <a:ea typeface="ＭＳ Ｐゴシック" pitchFamily="34" charset="-128"/>
              </a:rPr>
              <a:t>Additional Information about </a:t>
            </a:r>
            <a:r>
              <a:rPr lang="en-US" sz="2800" dirty="0" smtClean="0">
                <a:latin typeface="Calibri" charset="0"/>
                <a:ea typeface="ＭＳ Ｐゴシック" charset="0"/>
              </a:rPr>
              <a:t>AP Capstone</a:t>
            </a:r>
            <a:endParaRPr sz="2800" dirty="0" smtClean="0">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7" name="Text Placeholder 4"/>
          <p:cNvSpPr txBox="1">
            <a:spLocks/>
          </p:cNvSpPr>
          <p:nvPr/>
        </p:nvSpPr>
        <p:spPr>
          <a:xfrm>
            <a:off x="3657600" y="4233446"/>
            <a:ext cx="5410200" cy="338554"/>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pPr>
            <a:r>
              <a:rPr lang="en-US" sz="1600" dirty="0" smtClean="0">
                <a:solidFill>
                  <a:srgbClr val="004165"/>
                </a:solidFill>
              </a:rPr>
              <a:t>AP Capstone online: </a:t>
            </a:r>
            <a:r>
              <a:rPr lang="en-US" sz="1600" i="1" dirty="0" smtClean="0">
                <a:solidFill>
                  <a:srgbClr val="004165"/>
                </a:solidFill>
                <a:hlinkClick r:id="rId3"/>
              </a:rPr>
              <a:t>www.collegeboard.org/apcapstone</a:t>
            </a:r>
            <a:endParaRPr lang="en-US" sz="1600" i="1" dirty="0" smtClean="0">
              <a:solidFill>
                <a:srgbClr val="004165"/>
              </a:solidFill>
            </a:endParaRPr>
          </a:p>
        </p:txBody>
      </p:sp>
      <p:sp>
        <p:nvSpPr>
          <p:cNvPr id="4" name="Rectangle 3"/>
          <p:cNvSpPr/>
          <p:nvPr/>
        </p:nvSpPr>
        <p:spPr>
          <a:xfrm>
            <a:off x="2971800" y="4648200"/>
            <a:ext cx="4343400" cy="1231106"/>
          </a:xfrm>
          <a:prstGeom prst="rect">
            <a:avLst/>
          </a:prstGeom>
          <a:ln>
            <a:solidFill>
              <a:schemeClr val="accent6"/>
            </a:solidFill>
          </a:ln>
        </p:spPr>
        <p:txBody>
          <a:bodyPr wrap="square">
            <a:spAutoFit/>
          </a:bodyPr>
          <a:lstStyle/>
          <a:p>
            <a:pPr marL="400050" lvl="0" indent="-400050" algn="ctr" fontAlgn="auto">
              <a:spcBef>
                <a:spcPts val="400"/>
              </a:spcBef>
              <a:spcAft>
                <a:spcPts val="0"/>
              </a:spcAft>
              <a:buClr>
                <a:srgbClr val="63B854"/>
              </a:buClr>
              <a:buSzPct val="100000"/>
            </a:pPr>
            <a:r>
              <a:rPr lang="en-US" sz="1600" b="1" dirty="0" smtClean="0">
                <a:solidFill>
                  <a:srgbClr val="72777C"/>
                </a:solidFill>
                <a:latin typeface="Calibri"/>
                <a:ea typeface="+mn-ea"/>
                <a:cs typeface="+mn-cs"/>
              </a:rPr>
              <a:t>Direct questions and </a:t>
            </a:r>
            <a:r>
              <a:rPr lang="en-US" sz="1600" b="1" dirty="0">
                <a:solidFill>
                  <a:srgbClr val="72777C"/>
                </a:solidFill>
                <a:latin typeface="Calibri"/>
                <a:ea typeface="+mn-ea"/>
                <a:cs typeface="+mn-cs"/>
              </a:rPr>
              <a:t>concerns to:</a:t>
            </a:r>
          </a:p>
          <a:p>
            <a:pPr marL="400050" lvl="0" indent="-400050" algn="ctr" fontAlgn="auto">
              <a:spcBef>
                <a:spcPts val="400"/>
              </a:spcBef>
              <a:spcAft>
                <a:spcPts val="0"/>
              </a:spcAft>
              <a:buClr>
                <a:srgbClr val="63B854"/>
              </a:buClr>
              <a:buSzPct val="100000"/>
            </a:pPr>
            <a:r>
              <a:rPr lang="en-US" sz="1600" b="1" dirty="0" smtClean="0">
                <a:solidFill>
                  <a:srgbClr val="C00000"/>
                </a:solidFill>
                <a:latin typeface="Calibri"/>
                <a:ea typeface="+mn-ea"/>
                <a:cs typeface="+mn-cs"/>
              </a:rPr>
              <a:t>&lt;AP Capstone POC Name at your school&gt;</a:t>
            </a:r>
            <a:endParaRPr lang="en-US" sz="1600" b="1" dirty="0">
              <a:solidFill>
                <a:srgbClr val="C00000"/>
              </a:solidFill>
              <a:latin typeface="Calibri"/>
              <a:ea typeface="+mn-ea"/>
              <a:cs typeface="+mn-cs"/>
            </a:endParaRPr>
          </a:p>
          <a:p>
            <a:pPr marL="400050" lvl="0" indent="-400050" algn="ctr" fontAlgn="auto">
              <a:spcBef>
                <a:spcPts val="400"/>
              </a:spcBef>
              <a:spcAft>
                <a:spcPts val="0"/>
              </a:spcAft>
              <a:buClr>
                <a:srgbClr val="63B854"/>
              </a:buClr>
              <a:buSzPct val="100000"/>
            </a:pPr>
            <a:r>
              <a:rPr lang="en-US" sz="1600" b="1" dirty="0" smtClean="0">
                <a:solidFill>
                  <a:srgbClr val="C00000"/>
                </a:solidFill>
                <a:latin typeface="Calibri"/>
                <a:ea typeface="+mn-ea"/>
                <a:cs typeface="+mn-cs"/>
              </a:rPr>
              <a:t>&lt;POC Email at your school&gt;</a:t>
            </a:r>
            <a:endParaRPr lang="en-US" sz="1600" b="1" dirty="0">
              <a:solidFill>
                <a:srgbClr val="C00000"/>
              </a:solidFill>
              <a:latin typeface="Calibri"/>
              <a:ea typeface="+mn-ea"/>
              <a:cs typeface="+mn-cs"/>
            </a:endParaRPr>
          </a:p>
          <a:p>
            <a:pPr marL="400050" lvl="0" indent="-400050" algn="ctr" fontAlgn="auto">
              <a:spcBef>
                <a:spcPts val="400"/>
              </a:spcBef>
              <a:spcAft>
                <a:spcPts val="0"/>
              </a:spcAft>
              <a:buClr>
                <a:srgbClr val="63B854"/>
              </a:buClr>
              <a:buSzPct val="100000"/>
            </a:pPr>
            <a:r>
              <a:rPr lang="en-US" sz="1600" b="1" dirty="0">
                <a:solidFill>
                  <a:srgbClr val="C00000"/>
                </a:solidFill>
                <a:latin typeface="Calibri"/>
              </a:rPr>
              <a:t>&lt;POC </a:t>
            </a:r>
            <a:r>
              <a:rPr lang="en-US" sz="1600" b="1" dirty="0" smtClean="0">
                <a:solidFill>
                  <a:srgbClr val="C00000"/>
                </a:solidFill>
                <a:latin typeface="Calibri"/>
              </a:rPr>
              <a:t>Phone Number at </a:t>
            </a:r>
            <a:r>
              <a:rPr lang="en-US" sz="1600" b="1" dirty="0">
                <a:solidFill>
                  <a:srgbClr val="C00000"/>
                </a:solidFill>
                <a:latin typeface="Calibri"/>
              </a:rPr>
              <a:t>your school&gt;</a:t>
            </a:r>
            <a:endParaRPr lang="en-US" sz="1600" b="1" dirty="0">
              <a:solidFill>
                <a:srgbClr val="C00000"/>
              </a:solidFill>
              <a:latin typeface="Calibri"/>
              <a:ea typeface="+mn-ea"/>
              <a:cs typeface="+mn-cs"/>
            </a:endParaRPr>
          </a:p>
        </p:txBody>
      </p:sp>
      <p:sp>
        <p:nvSpPr>
          <p:cNvPr id="8" name="Text Placeholder 4"/>
          <p:cNvSpPr txBox="1">
            <a:spLocks/>
          </p:cNvSpPr>
          <p:nvPr/>
        </p:nvSpPr>
        <p:spPr>
          <a:xfrm>
            <a:off x="76200" y="1219200"/>
            <a:ext cx="2743200" cy="338554"/>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pPr>
            <a:r>
              <a:rPr lang="en-US" sz="1600" dirty="0" smtClean="0">
                <a:solidFill>
                  <a:srgbClr val="004165"/>
                </a:solidFill>
              </a:rPr>
              <a:t>The AP Capstone Brochure</a:t>
            </a:r>
            <a:endParaRPr lang="en-US" sz="1600" dirty="0">
              <a:solidFill>
                <a:srgbClr val="004165"/>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4345" y="1535983"/>
            <a:ext cx="2645055"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4553" b="9951"/>
          <a:stretch/>
        </p:blipFill>
        <p:spPr bwMode="auto">
          <a:xfrm>
            <a:off x="4063159" y="1219200"/>
            <a:ext cx="4489732" cy="301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1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0" y="457200"/>
            <a:ext cx="9220200" cy="685800"/>
          </a:xfrm>
        </p:spPr>
        <p:txBody>
          <a:bodyPr/>
          <a:lstStyle/>
          <a:p>
            <a:pPr>
              <a:defRPr/>
            </a:pPr>
            <a:r>
              <a:rPr lang="en-US" dirty="0"/>
              <a:t>Introducing - AP </a:t>
            </a:r>
            <a:r>
              <a:rPr lang="en-US" dirty="0" smtClean="0"/>
              <a:t>Capstone</a:t>
            </a:r>
            <a:endParaRPr b="0" baseline="30000" dirty="0" smtClean="0">
              <a:ea typeface="ＭＳ Ｐゴシック" pitchFamily="34" charset="-128"/>
            </a:endParaRP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aphicFrame>
        <p:nvGraphicFramePr>
          <p:cNvPr id="11" name="Diagram 10"/>
          <p:cNvGraphicFramePr/>
          <p:nvPr/>
        </p:nvGraphicFramePr>
        <p:xfrm>
          <a:off x="76200" y="3276600"/>
          <a:ext cx="8991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457200" y="4365169"/>
            <a:ext cx="8153400" cy="1426031"/>
          </a:xfrm>
          <a:prstGeom prst="rect">
            <a:avLst/>
          </a:prstGeom>
        </p:spPr>
        <p:txBody>
          <a:bodyPr wrap="square" numCol="2">
            <a:spAutoFit/>
          </a:bodyPr>
          <a:lstStyle/>
          <a:p>
            <a:pPr marL="400050"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Considering multiple perspectives</a:t>
            </a:r>
          </a:p>
          <a:p>
            <a:pPr marL="400050" indent="-400050" fontAlgn="auto">
              <a:spcBef>
                <a:spcPts val="400"/>
              </a:spcBef>
              <a:spcAft>
                <a:spcPts val="0"/>
              </a:spcAft>
              <a:buClr>
                <a:srgbClr val="63B854"/>
              </a:buClr>
              <a:buSzPct val="100000"/>
              <a:buFont typeface="Wingdings 3" charset="2"/>
              <a:buChar char=""/>
            </a:pPr>
            <a:r>
              <a:rPr lang="en-US" sz="2000" dirty="0" smtClean="0">
                <a:solidFill>
                  <a:srgbClr val="004165"/>
                </a:solidFill>
                <a:latin typeface="Calibri"/>
                <a:ea typeface="+mn-ea"/>
                <a:cs typeface="+mn-cs"/>
              </a:rPr>
              <a:t>Careful evaluation of information </a:t>
            </a:r>
          </a:p>
          <a:p>
            <a:pPr marL="400050"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Writing </a:t>
            </a:r>
            <a:r>
              <a:rPr lang="en-GB" sz="2000" dirty="0" smtClean="0">
                <a:solidFill>
                  <a:srgbClr val="004165"/>
                </a:solidFill>
                <a:latin typeface="Calibri"/>
              </a:rPr>
              <a:t>evidence-based arguments</a:t>
            </a: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Identifying and solving problems</a:t>
            </a:r>
            <a:endParaRPr lang="en-US" sz="2000" dirty="0">
              <a:solidFill>
                <a:srgbClr val="004165"/>
              </a:solidFill>
              <a:latin typeface="Calibri"/>
              <a:ea typeface="+mn-ea"/>
              <a:cs typeface="+mn-cs"/>
            </a:endParaRP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Oral communication and defending an argument</a:t>
            </a:r>
            <a:endParaRPr lang="en-US" sz="2000" dirty="0">
              <a:solidFill>
                <a:srgbClr val="004165"/>
              </a:solidFill>
              <a:latin typeface="Calibri"/>
              <a:ea typeface="+mn-ea"/>
              <a:cs typeface="+mn-cs"/>
            </a:endParaRP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Collaboration and teamwork</a:t>
            </a:r>
            <a:endParaRPr lang="en-US" sz="2000" dirty="0">
              <a:solidFill>
                <a:srgbClr val="004165"/>
              </a:solidFill>
              <a:latin typeface="Calibri"/>
              <a:ea typeface="+mn-ea"/>
              <a:cs typeface="+mn-cs"/>
            </a:endParaRPr>
          </a:p>
        </p:txBody>
      </p:sp>
      <p:sp>
        <p:nvSpPr>
          <p:cNvPr id="9" name="Text Placeholder 1"/>
          <p:cNvSpPr txBox="1">
            <a:spLocks/>
          </p:cNvSpPr>
          <p:nvPr/>
        </p:nvSpPr>
        <p:spPr>
          <a:xfrm>
            <a:off x="342900" y="1447800"/>
            <a:ext cx="8496300" cy="1773528"/>
          </a:xfrm>
          <a:prstGeom prst="rect">
            <a:avLst/>
          </a:prstGeom>
        </p:spPr>
        <p:txBody>
          <a:bodyPr vert="horz" lIns="91440" tIns="45720" rIns="91440" bIns="45720" rtlCol="0">
            <a:noAutofit/>
          </a:bodyPr>
          <a:lstStyle>
            <a:lvl1pPr marL="400050" indent="-400050" algn="l" defTabSz="914400" rtl="0" eaLnBrk="1" latinLnBrk="0" hangingPunct="1">
              <a:spcBef>
                <a:spcPts val="400"/>
              </a:spcBef>
              <a:buClr>
                <a:srgbClr val="63B854"/>
              </a:buClr>
              <a:buSzPct val="100000"/>
              <a:buFont typeface="Wingdings 3" charset="2"/>
              <a:buChar char=""/>
              <a:defRPr sz="2400" kern="1200">
                <a:solidFill>
                  <a:srgbClr val="004165"/>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fontAlgn="auto">
              <a:spcBef>
                <a:spcPts val="1200"/>
              </a:spcBef>
              <a:spcAft>
                <a:spcPts val="0"/>
              </a:spcAft>
              <a:buNone/>
            </a:pPr>
            <a:r>
              <a:rPr kumimoji="0" lang="en-US" sz="2000" b="1" i="0" u="none" strike="noStrike" kern="1200" cap="none" spc="0" normalizeH="0" baseline="0" noProof="0" dirty="0" smtClean="0">
                <a:ln>
                  <a:noFill/>
                </a:ln>
                <a:solidFill>
                  <a:srgbClr val="004165"/>
                </a:solidFill>
                <a:effectLst/>
                <a:uLnTx/>
                <a:uFillTx/>
                <a:latin typeface="Calibri"/>
                <a:ea typeface="+mn-ea"/>
                <a:cs typeface="+mn-cs"/>
              </a:rPr>
              <a:t>                              </a:t>
            </a:r>
            <a:r>
              <a:rPr kumimoji="0" lang="en-US" sz="2000" b="1" i="0" u="none" strike="noStrike" kern="1200" cap="none" spc="0" normalizeH="0" noProof="0" dirty="0" smtClean="0">
                <a:ln>
                  <a:noFill/>
                </a:ln>
                <a:solidFill>
                  <a:srgbClr val="004165"/>
                </a:solidFill>
                <a:effectLst/>
                <a:uLnTx/>
                <a:uFillTx/>
                <a:latin typeface="Calibri"/>
                <a:ea typeface="+mn-ea"/>
                <a:cs typeface="+mn-cs"/>
              </a:rPr>
              <a:t>     </a:t>
            </a:r>
            <a:r>
              <a:rPr kumimoji="0" lang="en-US" sz="2200" b="1" i="0" u="none" strike="noStrike" kern="1200" cap="none" spc="0" normalizeH="0" noProof="0" dirty="0" smtClean="0">
                <a:ln>
                  <a:noFill/>
                </a:ln>
                <a:solidFill>
                  <a:srgbClr val="004165"/>
                </a:solidFill>
                <a:effectLst/>
                <a:uLnTx/>
                <a:uFillTx/>
                <a:latin typeface="Calibri"/>
                <a:ea typeface="+mn-ea"/>
                <a:cs typeface="+mn-cs"/>
              </a:rPr>
              <a:t> </a:t>
            </a:r>
            <a:r>
              <a:rPr kumimoji="0" lang="en-US" sz="2200" b="1" i="0" u="none" strike="noStrike" kern="1200" cap="none" spc="0" normalizeH="0" baseline="0" noProof="0" dirty="0" smtClean="0">
                <a:ln>
                  <a:noFill/>
                </a:ln>
                <a:solidFill>
                  <a:schemeClr val="accent5">
                    <a:lumMod val="50000"/>
                  </a:schemeClr>
                </a:solidFill>
                <a:effectLst/>
                <a:uLnTx/>
                <a:uFillTx/>
                <a:latin typeface="Calibri"/>
                <a:ea typeface="+mn-ea"/>
                <a:cs typeface="+mn-cs"/>
              </a:rPr>
              <a:t>is</a:t>
            </a:r>
            <a:r>
              <a:rPr kumimoji="0" lang="en-US" sz="2200" b="1" i="0" u="none" strike="noStrike" kern="1200" cap="none" spc="0" normalizeH="0" noProof="0" dirty="0" smtClean="0">
                <a:ln>
                  <a:noFill/>
                </a:ln>
                <a:solidFill>
                  <a:schemeClr val="accent5">
                    <a:lumMod val="50000"/>
                  </a:schemeClr>
                </a:solidFill>
                <a:effectLst/>
                <a:uLnTx/>
                <a:uFillTx/>
                <a:latin typeface="Calibri"/>
                <a:ea typeface="+mn-ea"/>
                <a:cs typeface="+mn-cs"/>
              </a:rPr>
              <a:t> a</a:t>
            </a:r>
            <a:r>
              <a:rPr lang="en-US" sz="2200" b="1" dirty="0" smtClean="0">
                <a:solidFill>
                  <a:schemeClr val="accent5">
                    <a:lumMod val="50000"/>
                  </a:schemeClr>
                </a:solidFill>
                <a:latin typeface="Calibri"/>
              </a:rPr>
              <a:t>n </a:t>
            </a:r>
            <a:r>
              <a:rPr kumimoji="0" lang="en-US" sz="2200" b="1" i="0" u="none" strike="noStrike" kern="1200" cap="none" spc="0" normalizeH="0" baseline="0" noProof="0" dirty="0" smtClean="0">
                <a:ln>
                  <a:noFill/>
                </a:ln>
                <a:solidFill>
                  <a:schemeClr val="accent5">
                    <a:lumMod val="50000"/>
                  </a:schemeClr>
                </a:solidFill>
                <a:effectLst/>
                <a:uLnTx/>
                <a:uFillTx/>
                <a:latin typeface="Calibri"/>
                <a:ea typeface="+mn-ea"/>
                <a:cs typeface="+mn-cs"/>
              </a:rPr>
              <a:t>innovative program </a:t>
            </a:r>
            <a:r>
              <a:rPr lang="en-US" sz="2200" dirty="0">
                <a:solidFill>
                  <a:schemeClr val="accent5">
                    <a:lumMod val="50000"/>
                  </a:schemeClr>
                </a:solidFill>
              </a:rPr>
              <a:t>that </a:t>
            </a:r>
            <a:r>
              <a:rPr lang="en-US" sz="2200" dirty="0" smtClean="0"/>
              <a:t>allows </a:t>
            </a:r>
            <a:r>
              <a:rPr lang="en-US" sz="2200" dirty="0"/>
              <a:t>students </a:t>
            </a:r>
            <a:r>
              <a:rPr lang="en-US" sz="2200" dirty="0" smtClean="0"/>
              <a:t>to </a:t>
            </a:r>
            <a:r>
              <a:rPr lang="en-US" sz="2200" dirty="0"/>
              <a:t>engage in </a:t>
            </a:r>
            <a:r>
              <a:rPr lang="en-US" sz="2200" dirty="0" smtClean="0"/>
              <a:t>rigorous college-level study of </a:t>
            </a:r>
            <a:r>
              <a:rPr lang="en-US" sz="2200" b="1" dirty="0"/>
              <a:t>the </a:t>
            </a:r>
            <a:r>
              <a:rPr lang="en-US" sz="2200" b="1" dirty="0" smtClean="0"/>
              <a:t>critical skills </a:t>
            </a:r>
            <a:r>
              <a:rPr lang="en-US" sz="2200" dirty="0"/>
              <a:t>necessary for </a:t>
            </a:r>
            <a:r>
              <a:rPr lang="en-US" sz="2200" dirty="0" smtClean="0"/>
              <a:t>success in college. The Program of study includes a two-course sequence: </a:t>
            </a:r>
          </a:p>
          <a:p>
            <a:pPr marL="0" lvl="0" indent="0" algn="ctr" fontAlgn="auto">
              <a:spcBef>
                <a:spcPts val="1200"/>
              </a:spcBef>
              <a:spcAft>
                <a:spcPts val="0"/>
              </a:spcAft>
              <a:buNone/>
            </a:pPr>
            <a:r>
              <a:rPr lang="en-US" sz="2200" b="1" dirty="0" smtClean="0"/>
              <a:t>AP Seminar</a:t>
            </a:r>
            <a:r>
              <a:rPr lang="en-US" sz="2200" dirty="0" smtClean="0"/>
              <a:t> and </a:t>
            </a:r>
            <a:r>
              <a:rPr lang="en-US" sz="2200" b="1" dirty="0" smtClean="0"/>
              <a:t>AP Research</a:t>
            </a:r>
            <a:endParaRPr lang="en-US" sz="2200" dirty="0"/>
          </a:p>
        </p:txBody>
      </p:sp>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7200" y="1468728"/>
            <a:ext cx="2327563" cy="406400"/>
          </a:xfrm>
          <a:prstGeom prst="rect">
            <a:avLst/>
          </a:prstGeom>
        </p:spPr>
      </p:pic>
    </p:spTree>
    <p:extLst>
      <p:ext uri="{BB962C8B-B14F-4D97-AF65-F5344CB8AC3E}">
        <p14:creationId xmlns:p14="http://schemas.microsoft.com/office/powerpoint/2010/main" val="36177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1981200"/>
            <a:ext cx="3505200" cy="3886200"/>
          </a:xfrm>
        </p:spPr>
        <p:txBody>
          <a:bodyPr/>
          <a:lstStyle/>
          <a:p>
            <a:pPr marL="400050" indent="-400050" fontAlgn="auto">
              <a:spcBef>
                <a:spcPts val="400"/>
              </a:spcBef>
              <a:spcAft>
                <a:spcPts val="0"/>
              </a:spcAft>
              <a:buClr>
                <a:srgbClr val="63B854"/>
              </a:buClr>
              <a:buSzPct val="100000"/>
              <a:buFont typeface="Wingdings 3" charset="2"/>
              <a:buChar char=""/>
            </a:pPr>
            <a:r>
              <a:rPr lang="en-US" sz="1800" dirty="0" smtClean="0">
                <a:solidFill>
                  <a:srgbClr val="004165"/>
                </a:solidFill>
                <a:ea typeface="+mn-ea"/>
                <a:cs typeface="+mn-cs"/>
              </a:rPr>
              <a:t>Investigate real-world topics from multiple perspectives</a:t>
            </a:r>
          </a:p>
          <a:p>
            <a:pPr marL="400050" indent="-400050" fontAlgn="auto">
              <a:spcBef>
                <a:spcPts val="400"/>
              </a:spcBef>
              <a:spcAft>
                <a:spcPts val="0"/>
              </a:spcAft>
              <a:buClr>
                <a:srgbClr val="63B854"/>
              </a:buClr>
              <a:buSzPct val="100000"/>
            </a:pPr>
            <a:endParaRPr lang="en-US" sz="1800"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sz="1800" dirty="0" smtClean="0">
                <a:solidFill>
                  <a:srgbClr val="004165"/>
                </a:solidFill>
                <a:ea typeface="+mn-ea"/>
                <a:cs typeface="+mn-cs"/>
              </a:rPr>
              <a:t>Carefully analyze information, write evidence-based arguments and effectively communicate them</a:t>
            </a:r>
          </a:p>
          <a:p>
            <a:pPr marL="400050" indent="-400050" fontAlgn="auto">
              <a:spcBef>
                <a:spcPts val="400"/>
              </a:spcBef>
              <a:spcAft>
                <a:spcPts val="0"/>
              </a:spcAft>
              <a:buClr>
                <a:srgbClr val="63B854"/>
              </a:buClr>
              <a:buSzPct val="100000"/>
            </a:pPr>
            <a:endParaRPr lang="en-US" sz="1800" dirty="0" smtClean="0">
              <a:solidFill>
                <a:srgbClr val="004165"/>
              </a:solidFill>
              <a:ea typeface="+mn-ea"/>
              <a:cs typeface="+mn-cs"/>
            </a:endParaRPr>
          </a:p>
          <a:p>
            <a:pPr marL="400050" lvl="0" indent="-400050" fontAlgn="auto">
              <a:spcBef>
                <a:spcPts val="400"/>
              </a:spcBef>
              <a:spcAft>
                <a:spcPts val="0"/>
              </a:spcAft>
              <a:buClr>
                <a:srgbClr val="63B854"/>
              </a:buClr>
              <a:buSzPct val="100000"/>
              <a:buFont typeface="Wingdings 3" charset="2"/>
              <a:buChar char=""/>
            </a:pPr>
            <a:r>
              <a:rPr lang="en-US" sz="1800" dirty="0" smtClean="0"/>
              <a:t>Work independently and with a team to research a topic, develop a written report and deliver a presentation</a:t>
            </a:r>
          </a:p>
        </p:txBody>
      </p:sp>
      <p:sp>
        <p:nvSpPr>
          <p:cNvPr id="3" name="Title 2"/>
          <p:cNvSpPr>
            <a:spLocks noGrp="1"/>
          </p:cNvSpPr>
          <p:nvPr>
            <p:ph type="title"/>
          </p:nvPr>
        </p:nvSpPr>
        <p:spPr/>
        <p:txBody>
          <a:bodyPr/>
          <a:lstStyle/>
          <a:p>
            <a:r>
              <a:rPr lang="en-US" sz="2800" dirty="0" smtClean="0"/>
              <a:t>AP Seminar – Starting Fall 2014</a:t>
            </a:r>
            <a:endParaRPr lang="en-US" sz="2800" dirty="0"/>
          </a:p>
        </p:txBody>
      </p:sp>
      <p:sp>
        <p:nvSpPr>
          <p:cNvPr id="5" name="TextBox 4"/>
          <p:cNvSpPr txBox="1"/>
          <p:nvPr/>
        </p:nvSpPr>
        <p:spPr>
          <a:xfrm>
            <a:off x="228600" y="14478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Students learn how to:</a:t>
            </a:r>
            <a:endParaRPr lang="en-US" sz="2800" b="1" dirty="0">
              <a:solidFill>
                <a:schemeClr val="accent5">
                  <a:lumMod val="50000"/>
                </a:schemeClr>
              </a:solidFill>
              <a:latin typeface="+mj-lt"/>
            </a:endParaRPr>
          </a:p>
        </p:txBody>
      </p:sp>
      <p:sp>
        <p:nvSpPr>
          <p:cNvPr id="6" name="Content Placeholder 1"/>
          <p:cNvSpPr txBox="1">
            <a:spLocks/>
          </p:cNvSpPr>
          <p:nvPr/>
        </p:nvSpPr>
        <p:spPr>
          <a:xfrm>
            <a:off x="5562600" y="1981200"/>
            <a:ext cx="3429000" cy="4114800"/>
          </a:xfrm>
          <a:prstGeom prst="rect">
            <a:avLst/>
          </a:prstGeom>
        </p:spPr>
        <p:txBody>
          <a:bodyPr/>
          <a:lstStyle/>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Team Project &amp; Presentation</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25%</a:t>
            </a: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r>
              <a:rPr kumimoji="0" lang="en-US" sz="2200" b="0" i="0" u="none" strike="noStrike" kern="1200" cap="none" spc="0" normalizeH="0" baseline="0" noProof="0" dirty="0" smtClean="0">
                <a:ln>
                  <a:noFill/>
                </a:ln>
                <a:solidFill>
                  <a:srgbClr val="92D050"/>
                </a:solidFill>
                <a:effectLst/>
                <a:uLnTx/>
                <a:uFillTx/>
                <a:latin typeface="+mn-lt"/>
                <a:ea typeface="+mn-ea"/>
                <a:cs typeface="+mn-cs"/>
              </a:rPr>
              <a:t>2. </a:t>
            </a:r>
            <a:r>
              <a:rPr kumimoji="0" lang="en-US" sz="2200" b="0" i="0" u="none" strike="noStrike" kern="1200" cap="none" spc="0" normalizeH="0" noProof="0" dirty="0" smtClean="0">
                <a:ln>
                  <a:noFill/>
                </a:ln>
                <a:solidFill>
                  <a:srgbClr val="92D050"/>
                </a:solidFill>
                <a:effectLst/>
                <a:uLnTx/>
                <a:uFillTx/>
                <a:latin typeface="+mn-lt"/>
                <a:ea typeface="+mn-ea"/>
                <a:cs typeface="+mn-cs"/>
              </a:rPr>
              <a:t>   </a:t>
            </a:r>
            <a:r>
              <a:rPr kumimoji="0" lang="en-US" sz="2200" b="0" i="0" u="none" strike="noStrike" kern="1200" cap="none" spc="0" normalizeH="0" baseline="0" noProof="0" dirty="0" smtClean="0">
                <a:ln>
                  <a:noFill/>
                </a:ln>
                <a:solidFill>
                  <a:srgbClr val="004165"/>
                </a:solidFill>
                <a:effectLst/>
                <a:uLnTx/>
                <a:uFillTx/>
                <a:latin typeface="+mn-lt"/>
                <a:ea typeface="+mn-ea"/>
                <a:cs typeface="+mn-cs"/>
              </a:rPr>
              <a:t>Individual Essay &amp;      Presentation</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35%</a:t>
            </a:r>
          </a:p>
          <a:p>
            <a:pPr marL="463550" marR="0" lvl="0" indent="-46355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63550" marR="0" lvl="0" indent="-463550" algn="l" defTabSz="914400" rtl="0" eaLnBrk="0" fontAlgn="auto" latinLnBrk="0" hangingPunct="0">
              <a:lnSpc>
                <a:spcPct val="100000"/>
              </a:lnSpc>
              <a:spcBef>
                <a:spcPts val="400"/>
              </a:spcBef>
              <a:spcAft>
                <a:spcPts val="0"/>
              </a:spcAft>
              <a:buClr>
                <a:srgbClr val="63B854"/>
              </a:buClr>
              <a:buSzPct val="100000"/>
              <a:buFont typeface="+mj-lt"/>
              <a:buAutoNum type="arabicPeriod" startAt="3"/>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Written Exam</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40%</a:t>
            </a:r>
            <a:endParaRPr kumimoji="0" lang="en-US" sz="2200" b="0" i="0" u="none" strike="noStrike" kern="1200" cap="none" spc="0" normalizeH="0" baseline="0" noProof="0" dirty="0" smtClean="0">
              <a:ln>
                <a:noFill/>
              </a:ln>
              <a:solidFill>
                <a:srgbClr val="1B416C"/>
              </a:solidFill>
              <a:effectLst/>
              <a:uLnTx/>
              <a:uFillTx/>
              <a:latin typeface="+mn-lt"/>
              <a:ea typeface="ＭＳ Ｐゴシック" charset="-128"/>
              <a:cs typeface="ＭＳ Ｐゴシック" charset="-128"/>
            </a:endParaRPr>
          </a:p>
        </p:txBody>
      </p:sp>
      <p:sp>
        <p:nvSpPr>
          <p:cNvPr id="7" name="TextBox 6"/>
          <p:cNvSpPr txBox="1"/>
          <p:nvPr/>
        </p:nvSpPr>
        <p:spPr>
          <a:xfrm>
            <a:off x="5413248" y="1447800"/>
            <a:ext cx="3502152" cy="523220"/>
          </a:xfrm>
          <a:prstGeom prst="rect">
            <a:avLst/>
          </a:prstGeom>
          <a:noFill/>
        </p:spPr>
        <p:txBody>
          <a:bodyPr wrap="square" rtlCol="0">
            <a:spAutoFit/>
          </a:bodyPr>
          <a:lstStyle/>
          <a:p>
            <a:r>
              <a:rPr lang="en-US" sz="2800" b="1" dirty="0" smtClean="0">
                <a:solidFill>
                  <a:schemeClr val="accent5">
                    <a:lumMod val="50000"/>
                  </a:schemeClr>
                </a:solidFill>
                <a:latin typeface="+mj-lt"/>
              </a:rPr>
              <a:t>Exam score based on:</a:t>
            </a:r>
            <a:endParaRPr lang="en-US" sz="2800" b="1" dirty="0">
              <a:solidFill>
                <a:schemeClr val="accent5">
                  <a:lumMod val="50000"/>
                </a:schemeClr>
              </a:solidFill>
              <a:latin typeface="+mj-lt"/>
            </a:endParaRPr>
          </a:p>
        </p:txBody>
      </p:sp>
      <p:pic>
        <p:nvPicPr>
          <p:cNvPr id="9" name="Picture 2" descr="http://www.mathpro.co.za/wp-content/uploads/2011/02/Students-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23622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038600"/>
            <a:ext cx="1143000" cy="98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5635823"/>
            <a:ext cx="3696846" cy="307777"/>
          </a:xfrm>
          <a:prstGeom prst="rect">
            <a:avLst/>
          </a:prstGeom>
        </p:spPr>
        <p:txBody>
          <a:bodyPr wrap="none">
            <a:spAutoFit/>
          </a:bodyPr>
          <a:lstStyle/>
          <a:p>
            <a:pPr fontAlgn="auto">
              <a:spcBef>
                <a:spcPts val="0"/>
              </a:spcBef>
              <a:spcAft>
                <a:spcPts val="0"/>
              </a:spcAft>
            </a:pPr>
            <a:r>
              <a:rPr lang="en-US" sz="1400" b="1" i="1" dirty="0">
                <a:solidFill>
                  <a:schemeClr val="accent5">
                    <a:lumMod val="50000"/>
                  </a:schemeClr>
                </a:solidFill>
                <a:latin typeface="Calibri"/>
              </a:rPr>
              <a:t>Teachers </a:t>
            </a:r>
            <a:r>
              <a:rPr lang="en-US" sz="1400" b="1" i="1" dirty="0" smtClean="0">
                <a:solidFill>
                  <a:schemeClr val="accent5">
                    <a:lumMod val="50000"/>
                  </a:schemeClr>
                </a:solidFill>
                <a:latin typeface="Calibri"/>
              </a:rPr>
              <a:t>&amp; Students select and study </a:t>
            </a:r>
            <a:r>
              <a:rPr lang="en-US" sz="1400" b="1" i="1" dirty="0">
                <a:solidFill>
                  <a:schemeClr val="accent5">
                    <a:lumMod val="50000"/>
                  </a:schemeClr>
                </a:solidFill>
                <a:latin typeface="Calibri"/>
              </a:rPr>
              <a:t>2-4 </a:t>
            </a:r>
            <a:r>
              <a:rPr lang="en-US" sz="1400" b="1" i="1" dirty="0" smtClean="0">
                <a:solidFill>
                  <a:schemeClr val="accent5">
                    <a:lumMod val="50000"/>
                  </a:schemeClr>
                </a:solidFill>
                <a:latin typeface="Calibri"/>
              </a:rPr>
              <a:t>topics.</a:t>
            </a:r>
            <a:endParaRPr lang="en-US" sz="1400" b="1" i="1" dirty="0">
              <a:solidFill>
                <a:schemeClr val="accent5">
                  <a:lumMod val="50000"/>
                </a:schemeClr>
              </a:solidFill>
              <a:latin typeface="Calibri"/>
            </a:endParaRPr>
          </a:p>
        </p:txBody>
      </p:sp>
      <p:sp>
        <p:nvSpPr>
          <p:cNvPr id="13" name="Round Diagonal Corner Rectangle 12"/>
          <p:cNvSpPr/>
          <p:nvPr/>
        </p:nvSpPr>
        <p:spPr>
          <a:xfrm>
            <a:off x="3581400" y="1828800"/>
            <a:ext cx="1600200" cy="1905000"/>
          </a:xfrm>
          <a:prstGeom prst="round2DiagRect">
            <a:avLst>
              <a:gd name="adj1" fmla="val 23055"/>
              <a:gd name="adj2" fmla="val 0"/>
            </a:avLst>
          </a:prstGeom>
          <a:solidFill>
            <a:schemeClr val="accent6"/>
          </a:solidFill>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u="sng" dirty="0" smtClean="0"/>
              <a:t>Example Topics</a:t>
            </a:r>
          </a:p>
          <a:p>
            <a:pPr algn="ctr"/>
            <a:r>
              <a:rPr lang="en-US" sz="1200" dirty="0" smtClean="0"/>
              <a:t>Democracy</a:t>
            </a:r>
          </a:p>
          <a:p>
            <a:pPr algn="ctr"/>
            <a:r>
              <a:rPr lang="en-US" sz="1200" dirty="0" smtClean="0"/>
              <a:t>Education</a:t>
            </a:r>
          </a:p>
          <a:p>
            <a:pPr algn="ctr"/>
            <a:r>
              <a:rPr lang="en-US" sz="1200" dirty="0" smtClean="0"/>
              <a:t>Revolution</a:t>
            </a:r>
          </a:p>
          <a:p>
            <a:pPr algn="ctr"/>
            <a:r>
              <a:rPr lang="en-US" sz="1200" dirty="0" smtClean="0"/>
              <a:t>Freedom</a:t>
            </a:r>
          </a:p>
          <a:p>
            <a:pPr algn="ctr"/>
            <a:r>
              <a:rPr lang="en-US" sz="1200" dirty="0" smtClean="0"/>
              <a:t>Protest</a:t>
            </a:r>
          </a:p>
          <a:p>
            <a:pPr algn="ctr"/>
            <a:r>
              <a:rPr lang="en-US" sz="1200" dirty="0" smtClean="0"/>
              <a:t>Technology</a:t>
            </a:r>
          </a:p>
          <a:p>
            <a:pPr algn="ctr"/>
            <a:r>
              <a:rPr lang="en-US" sz="1200" dirty="0" smtClean="0"/>
              <a:t>Sustainability</a:t>
            </a:r>
            <a:endParaRPr lang="en-US" sz="1200" dirty="0"/>
          </a:p>
        </p:txBody>
      </p:sp>
      <p:sp>
        <p:nvSpPr>
          <p:cNvPr id="12" name="Rectangle 11"/>
          <p:cNvSpPr/>
          <p:nvPr/>
        </p:nvSpPr>
        <p:spPr>
          <a:xfrm>
            <a:off x="3048000" y="1140023"/>
            <a:ext cx="2638286" cy="307777"/>
          </a:xfrm>
          <a:prstGeom prst="rect">
            <a:avLst/>
          </a:prstGeom>
        </p:spPr>
        <p:txBody>
          <a:bodyPr wrap="none">
            <a:spAutoFit/>
          </a:bodyPr>
          <a:lstStyle/>
          <a:p>
            <a:pPr algn="ctr" fontAlgn="auto">
              <a:spcBef>
                <a:spcPts val="0"/>
              </a:spcBef>
              <a:spcAft>
                <a:spcPts val="0"/>
              </a:spcAft>
            </a:pPr>
            <a:r>
              <a:rPr lang="en-US" sz="1400" b="1" i="1" dirty="0" smtClean="0">
                <a:solidFill>
                  <a:srgbClr val="6FB867"/>
                </a:solidFill>
                <a:latin typeface="Calibri"/>
              </a:rPr>
              <a:t>Typically taken in grade 10 or 11.</a:t>
            </a:r>
            <a:endParaRPr lang="en-US" sz="1400" b="1" i="1" dirty="0">
              <a:solidFill>
                <a:srgbClr val="6FB867"/>
              </a:solidFill>
              <a:latin typeface="Calibri"/>
            </a:endParaRPr>
          </a:p>
        </p:txBody>
      </p:sp>
    </p:spTree>
    <p:extLst>
      <p:ext uri="{BB962C8B-B14F-4D97-AF65-F5344CB8AC3E}">
        <p14:creationId xmlns:p14="http://schemas.microsoft.com/office/powerpoint/2010/main" val="42865419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1752600"/>
            <a:ext cx="3962400" cy="4114800"/>
          </a:xfrm>
        </p:spPr>
        <p:txBody>
          <a:bodyPr/>
          <a:lstStyle/>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Design, plan, and conduct a year-long mentored, research-based investigation</a:t>
            </a:r>
          </a:p>
          <a:p>
            <a:pPr marL="400050" indent="-400050" fontAlgn="auto">
              <a:spcBef>
                <a:spcPts val="400"/>
              </a:spcBef>
              <a:spcAft>
                <a:spcPts val="0"/>
              </a:spcAft>
              <a:buClr>
                <a:srgbClr val="63B854"/>
              </a:buClr>
              <a:buSzPct val="100000"/>
            </a:pPr>
            <a:endParaRPr lang="en-US"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Apply research methods and practices to address a real-world topic selected by the student</a:t>
            </a:r>
          </a:p>
          <a:p>
            <a:pPr marL="400050" indent="-400050" fontAlgn="auto">
              <a:spcBef>
                <a:spcPts val="400"/>
              </a:spcBef>
              <a:spcAft>
                <a:spcPts val="0"/>
              </a:spcAft>
              <a:buClr>
                <a:srgbClr val="63B854"/>
              </a:buClr>
              <a:buSzPct val="100000"/>
            </a:pPr>
            <a:endParaRPr lang="en-US"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Write a college-level research paper, present and orally defend the findings and research methodology</a:t>
            </a:r>
          </a:p>
        </p:txBody>
      </p:sp>
      <p:sp>
        <p:nvSpPr>
          <p:cNvPr id="3" name="Title 2"/>
          <p:cNvSpPr>
            <a:spLocks noGrp="1"/>
          </p:cNvSpPr>
          <p:nvPr>
            <p:ph type="title"/>
          </p:nvPr>
        </p:nvSpPr>
        <p:spPr/>
        <p:txBody>
          <a:bodyPr/>
          <a:lstStyle/>
          <a:p>
            <a:r>
              <a:rPr lang="en-US" sz="2800" dirty="0" smtClean="0"/>
              <a:t>AP Research – Starting Fall 2015</a:t>
            </a:r>
            <a:endParaRPr lang="en-US" sz="2800" dirty="0"/>
          </a:p>
        </p:txBody>
      </p:sp>
      <p:sp>
        <p:nvSpPr>
          <p:cNvPr id="5" name="TextBox 4"/>
          <p:cNvSpPr txBox="1"/>
          <p:nvPr/>
        </p:nvSpPr>
        <p:spPr>
          <a:xfrm>
            <a:off x="228600" y="12192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Students learn how to:</a:t>
            </a:r>
            <a:endParaRPr lang="en-US" sz="2800" b="1" dirty="0">
              <a:solidFill>
                <a:schemeClr val="accent5">
                  <a:lumMod val="50000"/>
                </a:schemeClr>
              </a:solidFill>
              <a:latin typeface="+mj-lt"/>
            </a:endParaRPr>
          </a:p>
        </p:txBody>
      </p:sp>
      <p:sp>
        <p:nvSpPr>
          <p:cNvPr id="6" name="Content Placeholder 1"/>
          <p:cNvSpPr txBox="1">
            <a:spLocks/>
          </p:cNvSpPr>
          <p:nvPr/>
        </p:nvSpPr>
        <p:spPr>
          <a:xfrm>
            <a:off x="4876800" y="1752600"/>
            <a:ext cx="3962400" cy="4114800"/>
          </a:xfrm>
          <a:prstGeom prst="rect">
            <a:avLst/>
          </a:prstGeom>
        </p:spPr>
        <p:txBody>
          <a:bodyPr/>
          <a:lstStyle/>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Research Process</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15%</a:t>
            </a: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startAt="2"/>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Academic</a:t>
            </a:r>
            <a:r>
              <a:rPr kumimoji="0" lang="en-US" sz="2200" b="0" i="0" u="none" strike="noStrike" kern="1200" cap="none" spc="0" normalizeH="0" noProof="0" dirty="0" smtClean="0">
                <a:ln>
                  <a:noFill/>
                </a:ln>
                <a:solidFill>
                  <a:srgbClr val="004165"/>
                </a:solidFill>
                <a:effectLst/>
                <a:uLnTx/>
                <a:uFillTx/>
                <a:latin typeface="+mn-lt"/>
                <a:ea typeface="+mn-ea"/>
                <a:cs typeface="+mn-cs"/>
              </a:rPr>
              <a:t> Thesis Paper (~5,000 words)</a:t>
            </a:r>
            <a:endParaRPr kumimoji="0" lang="en-US" sz="2200" b="0" i="0" u="none" strike="noStrike" kern="1200" cap="none" spc="0" normalizeH="0" baseline="0" noProof="0" dirty="0" smtClean="0">
              <a:ln>
                <a:noFill/>
              </a:ln>
              <a:solidFill>
                <a:srgbClr val="004165"/>
              </a:solidFill>
              <a:effectLst/>
              <a:uLnTx/>
              <a:uFillTx/>
              <a:latin typeface="+mn-lt"/>
              <a:ea typeface="+mn-ea"/>
              <a:cs typeface="+mn-cs"/>
            </a:endParaRP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70%</a:t>
            </a:r>
          </a:p>
          <a:p>
            <a:pPr marL="457200" lvl="0" indent="-457200" eaLnBrk="0" fontAlgn="auto" hangingPunct="0">
              <a:spcBef>
                <a:spcPts val="400"/>
              </a:spcBef>
              <a:spcAft>
                <a:spcPts val="0"/>
              </a:spcAft>
              <a:buClr>
                <a:srgbClr val="63B854"/>
              </a:buClr>
              <a:buSzPct val="100000"/>
              <a:buFont typeface="+mj-lt"/>
              <a:buAutoNum type="arabicPeriod" startAt="2"/>
            </a:pPr>
            <a:endParaRPr lang="en-US" sz="2200" dirty="0" smtClean="0">
              <a:solidFill>
                <a:srgbClr val="004165"/>
              </a:solidFill>
              <a:latin typeface="+mn-lt"/>
              <a:ea typeface="+mn-ea"/>
              <a:cs typeface="+mn-cs"/>
            </a:endParaRPr>
          </a:p>
          <a:p>
            <a:pPr marL="457200" lvl="0" indent="-457200" eaLnBrk="0" fontAlgn="auto" hangingPunct="0">
              <a:spcBef>
                <a:spcPts val="400"/>
              </a:spcBef>
              <a:spcAft>
                <a:spcPts val="0"/>
              </a:spcAft>
              <a:buClr>
                <a:srgbClr val="63B854"/>
              </a:buClr>
              <a:buSzPct val="100000"/>
              <a:buFont typeface="+mj-lt"/>
              <a:buAutoNum type="arabicPeriod" startAt="2"/>
            </a:pPr>
            <a:r>
              <a:rPr lang="en-US" sz="2200" dirty="0" smtClean="0">
                <a:solidFill>
                  <a:srgbClr val="004165"/>
                </a:solidFill>
                <a:latin typeface="+mn-lt"/>
                <a:ea typeface="+mn-ea"/>
                <a:cs typeface="+mn-cs"/>
              </a:rPr>
              <a:t>Public Presentation and Oral Defense</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15%</a:t>
            </a:r>
            <a:endParaRPr kumimoji="0" lang="en-US" sz="2200" b="0" i="0" u="none" strike="noStrike" kern="1200" cap="none" spc="0" normalizeH="0" baseline="0" noProof="0" dirty="0" smtClean="0">
              <a:ln>
                <a:noFill/>
              </a:ln>
              <a:solidFill>
                <a:srgbClr val="1B416C"/>
              </a:solidFill>
              <a:effectLst/>
              <a:uLnTx/>
              <a:uFillTx/>
              <a:latin typeface="+mn-lt"/>
              <a:ea typeface="ＭＳ Ｐゴシック" charset="-128"/>
              <a:cs typeface="ＭＳ Ｐゴシック" charset="-128"/>
            </a:endParaRPr>
          </a:p>
        </p:txBody>
      </p:sp>
      <p:sp>
        <p:nvSpPr>
          <p:cNvPr id="7" name="TextBox 6"/>
          <p:cNvSpPr txBox="1"/>
          <p:nvPr/>
        </p:nvSpPr>
        <p:spPr>
          <a:xfrm>
            <a:off x="4876800" y="12192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Exam </a:t>
            </a:r>
            <a:r>
              <a:rPr lang="en-US" sz="2800" b="1" dirty="0">
                <a:solidFill>
                  <a:schemeClr val="accent5">
                    <a:lumMod val="50000"/>
                  </a:schemeClr>
                </a:solidFill>
                <a:latin typeface="+mj-lt"/>
              </a:rPr>
              <a:t>s</a:t>
            </a:r>
            <a:r>
              <a:rPr lang="en-US" sz="2800" b="1" dirty="0" smtClean="0">
                <a:solidFill>
                  <a:schemeClr val="accent5">
                    <a:lumMod val="50000"/>
                  </a:schemeClr>
                </a:solidFill>
                <a:latin typeface="+mj-lt"/>
              </a:rPr>
              <a:t>core based on:</a:t>
            </a:r>
            <a:endParaRPr lang="en-US" sz="2800" b="1" dirty="0">
              <a:solidFill>
                <a:schemeClr val="accent5">
                  <a:lumMod val="50000"/>
                </a:schemeClr>
              </a:solidFill>
              <a:latin typeface="+mj-lt"/>
            </a:endParaRPr>
          </a:p>
        </p:txBody>
      </p:sp>
      <p:pic>
        <p:nvPicPr>
          <p:cNvPr id="11" name="Picture 6" descr="https://cdn1.iconfinder.com/data/icons/SIGMA/text/png/400/researc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1676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hbas.edu/moodle/pluginfile.php/2/course/section/503/Training_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800600"/>
            <a:ext cx="11049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95600" y="5635823"/>
            <a:ext cx="3520772" cy="307777"/>
          </a:xfrm>
          <a:prstGeom prst="rect">
            <a:avLst/>
          </a:prstGeom>
        </p:spPr>
        <p:txBody>
          <a:bodyPr wrap="none">
            <a:spAutoFit/>
          </a:bodyPr>
          <a:lstStyle/>
          <a:p>
            <a:pPr fontAlgn="auto">
              <a:spcBef>
                <a:spcPts val="0"/>
              </a:spcBef>
              <a:spcAft>
                <a:spcPts val="0"/>
              </a:spcAft>
            </a:pPr>
            <a:r>
              <a:rPr lang="en-US" sz="1400" b="1" i="1" dirty="0" smtClean="0">
                <a:solidFill>
                  <a:schemeClr val="accent3">
                    <a:lumMod val="75000"/>
                  </a:schemeClr>
                </a:solidFill>
                <a:latin typeface="Calibri"/>
              </a:rPr>
              <a:t>AP Seminar is a prerequisite to AP Research.</a:t>
            </a:r>
            <a:endParaRPr lang="en-US" sz="1400" b="1" i="1" dirty="0">
              <a:solidFill>
                <a:schemeClr val="accent3">
                  <a:lumMod val="75000"/>
                </a:schemeClr>
              </a:solidFill>
              <a:latin typeface="Calibri"/>
            </a:endParaRPr>
          </a:p>
        </p:txBody>
      </p:sp>
    </p:spTree>
    <p:extLst>
      <p:ext uri="{BB962C8B-B14F-4D97-AF65-F5344CB8AC3E}">
        <p14:creationId xmlns:p14="http://schemas.microsoft.com/office/powerpoint/2010/main" val="22610527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0" y="457200"/>
            <a:ext cx="9220200" cy="685800"/>
          </a:xfrm>
        </p:spPr>
        <p:txBody>
          <a:bodyPr/>
          <a:lstStyle/>
          <a:p>
            <a:pPr>
              <a:defRPr/>
            </a:pPr>
            <a:r>
              <a:rPr lang="en-US" dirty="0" smtClean="0"/>
              <a:t>AP Capstone Program Model</a:t>
            </a:r>
            <a:endParaRPr dirty="0" smtClean="0">
              <a:ea typeface="ＭＳ Ｐゴシック" pitchFamily="34" charset="-128"/>
            </a:endParaRP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pSp>
        <p:nvGrpSpPr>
          <p:cNvPr id="3" name="Group 2"/>
          <p:cNvGrpSpPr/>
          <p:nvPr/>
        </p:nvGrpSpPr>
        <p:grpSpPr>
          <a:xfrm>
            <a:off x="0" y="1143000"/>
            <a:ext cx="9144000" cy="4761131"/>
            <a:chOff x="0" y="1143000"/>
            <a:chExt cx="9144000" cy="4761131"/>
          </a:xfrm>
        </p:grpSpPr>
        <p:sp>
          <p:nvSpPr>
            <p:cNvPr id="2" name="Rectangle 1"/>
            <p:cNvSpPr/>
            <p:nvPr/>
          </p:nvSpPr>
          <p:spPr>
            <a:xfrm>
              <a:off x="0" y="1143000"/>
              <a:ext cx="9144000" cy="476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81000" y="1895475"/>
              <a:ext cx="8534400" cy="3743325"/>
              <a:chOff x="381000" y="1828800"/>
              <a:chExt cx="8534400" cy="3743325"/>
            </a:xfrm>
          </p:grpSpPr>
          <p:pic>
            <p:nvPicPr>
              <p:cNvPr id="1027" name="Picture 3"/>
              <p:cNvPicPr>
                <a:picLocks noChangeAspect="1" noChangeArrowheads="1"/>
              </p:cNvPicPr>
              <p:nvPr/>
            </p:nvPicPr>
            <p:blipFill>
              <a:blip r:embed="rId3" cstate="print"/>
              <a:srcRect/>
              <a:stretch>
                <a:fillRect/>
              </a:stretch>
            </p:blipFill>
            <p:spPr bwMode="auto">
              <a:xfrm>
                <a:off x="747713" y="1828800"/>
                <a:ext cx="7648575" cy="3743325"/>
              </a:xfrm>
              <a:prstGeom prst="rect">
                <a:avLst/>
              </a:prstGeom>
              <a:noFill/>
              <a:ln w="9525">
                <a:noFill/>
                <a:miter lim="800000"/>
                <a:headEnd/>
                <a:tailEnd/>
              </a:ln>
            </p:spPr>
          </p:pic>
          <p:sp>
            <p:nvSpPr>
              <p:cNvPr id="9" name="TextBox 8"/>
              <p:cNvSpPr txBox="1"/>
              <p:nvPr/>
            </p:nvSpPr>
            <p:spPr>
              <a:xfrm>
                <a:off x="381000" y="4117538"/>
                <a:ext cx="2286000"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Students who earn scores of 3 or higher on the AP Seminar and AP Research Exams and on four additional AP Exams of their choosing will receive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1">
                        <a:lumMod val="75000"/>
                        <a:lumOff val="25000"/>
                      </a:schemeClr>
                    </a:solidFill>
                    <a:effectLst/>
                    <a:uLnTx/>
                    <a:uFillTx/>
                    <a:latin typeface="+mn-lt"/>
                  </a:rPr>
                  <a:t>AP Capstone Diploma™</a:t>
                </a: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a:t>
                </a:r>
              </a:p>
            </p:txBody>
          </p:sp>
          <p:sp>
            <p:nvSpPr>
              <p:cNvPr id="10" name="TextBox 9"/>
              <p:cNvSpPr txBox="1"/>
              <p:nvPr/>
            </p:nvSpPr>
            <p:spPr>
              <a:xfrm>
                <a:off x="6629400" y="4180582"/>
                <a:ext cx="2286000" cy="107721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Students who earn scores of 3 or higher on the AP Seminar and AP Research Exams only will receive the </a:t>
                </a:r>
                <a:r>
                  <a:rPr kumimoji="0" lang="en-US" sz="1400" b="1" i="0" u="none" strike="noStrike" kern="0" cap="none" spc="0" normalizeH="0" baseline="0" noProof="0" dirty="0" smtClean="0">
                    <a:ln>
                      <a:noFill/>
                    </a:ln>
                    <a:solidFill>
                      <a:schemeClr val="tx1">
                        <a:lumMod val="75000"/>
                        <a:lumOff val="25000"/>
                      </a:schemeClr>
                    </a:solidFill>
                    <a:effectLst/>
                    <a:uLnTx/>
                    <a:uFillTx/>
                    <a:latin typeface="+mn-lt"/>
                  </a:rPr>
                  <a:t>AP Seminar and Research Certificate™</a:t>
                </a:r>
                <a:endParaRPr kumimoji="0" lang="en-US" sz="1400" b="0" i="0" u="none" strike="noStrike" kern="0" cap="none" spc="0" normalizeH="0" baseline="0" noProof="0" dirty="0" smtClean="0">
                  <a:ln>
                    <a:noFill/>
                  </a:ln>
                  <a:solidFill>
                    <a:schemeClr val="tx1">
                      <a:lumMod val="75000"/>
                      <a:lumOff val="25000"/>
                    </a:schemeClr>
                  </a:solidFill>
                  <a:effectLst/>
                  <a:uLnTx/>
                  <a:uFillTx/>
                  <a:latin typeface="+mn-lt"/>
                </a:endParaRPr>
              </a:p>
            </p:txBody>
          </p:sp>
          <p:sp>
            <p:nvSpPr>
              <p:cNvPr id="11" name="TextBox 10"/>
              <p:cNvSpPr txBox="1"/>
              <p:nvPr/>
            </p:nvSpPr>
            <p:spPr>
              <a:xfrm>
                <a:off x="762000" y="3048000"/>
                <a:ext cx="1752600" cy="646331"/>
              </a:xfrm>
              <a:prstGeom prst="rect">
                <a:avLst/>
              </a:prstGeom>
              <a:solidFill>
                <a:schemeClr val="bg1"/>
              </a:solidFill>
            </p:spPr>
            <p:txBody>
              <a:bodyPr wrap="square" rtlCol="0">
                <a:spAutoFit/>
              </a:bodyPr>
              <a:lstStyle/>
              <a:p>
                <a:r>
                  <a:rPr lang="en-US" sz="1800" b="1" dirty="0" smtClean="0">
                    <a:solidFill>
                      <a:schemeClr val="accent6"/>
                    </a:solidFill>
                    <a:latin typeface="Serifa Std 45 Light" pitchFamily="18" charset="0"/>
                  </a:rPr>
                  <a:t>AP Capstone Diploma</a:t>
                </a:r>
                <a:r>
                  <a:rPr lang="en-US" sz="1800" b="1" baseline="30000" dirty="0" smtClean="0">
                    <a:solidFill>
                      <a:schemeClr val="accent6"/>
                    </a:solidFill>
                    <a:latin typeface="Serifa Std 45 Light" pitchFamily="18" charset="0"/>
                  </a:rPr>
                  <a:t>™</a:t>
                </a:r>
                <a:endParaRPr lang="en-US" sz="1800" b="1" baseline="30000" dirty="0">
                  <a:solidFill>
                    <a:schemeClr val="accent6"/>
                  </a:solidFill>
                  <a:latin typeface="Serifa Std 45 Light" pitchFamily="18" charset="0"/>
                </a:endParaRPr>
              </a:p>
            </p:txBody>
          </p:sp>
          <p:sp>
            <p:nvSpPr>
              <p:cNvPr id="12" name="TextBox 11"/>
              <p:cNvSpPr txBox="1"/>
              <p:nvPr/>
            </p:nvSpPr>
            <p:spPr>
              <a:xfrm>
                <a:off x="6553200" y="2971800"/>
                <a:ext cx="1828800" cy="923330"/>
              </a:xfrm>
              <a:prstGeom prst="rect">
                <a:avLst/>
              </a:prstGeom>
              <a:solidFill>
                <a:schemeClr val="bg1"/>
              </a:solidFill>
            </p:spPr>
            <p:txBody>
              <a:bodyPr wrap="square" rtlCol="0">
                <a:spAutoFit/>
              </a:bodyPr>
              <a:lstStyle/>
              <a:p>
                <a:r>
                  <a:rPr lang="en-US" sz="1800" b="1" dirty="0" smtClean="0">
                    <a:solidFill>
                      <a:schemeClr val="accent6"/>
                    </a:solidFill>
                    <a:latin typeface="Serifa Std 45 Light" pitchFamily="18" charset="0"/>
                  </a:rPr>
                  <a:t>AP Research &amp; Seminar Certificate</a:t>
                </a:r>
                <a:r>
                  <a:rPr lang="en-US" sz="1800" b="1" baseline="30000" dirty="0" smtClean="0">
                    <a:solidFill>
                      <a:schemeClr val="accent6"/>
                    </a:solidFill>
                    <a:latin typeface="Serifa Std 45 Light" pitchFamily="18" charset="0"/>
                  </a:rPr>
                  <a:t>™</a:t>
                </a:r>
              </a:p>
            </p:txBody>
          </p:sp>
        </p:grpSp>
      </p:grpSp>
      <p:sp>
        <p:nvSpPr>
          <p:cNvPr id="7" name="Content Placeholder 2"/>
          <p:cNvSpPr txBox="1">
            <a:spLocks/>
          </p:cNvSpPr>
          <p:nvPr/>
        </p:nvSpPr>
        <p:spPr>
          <a:xfrm>
            <a:off x="304800" y="1182469"/>
            <a:ext cx="8610600" cy="646331"/>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marR="0" lvl="0" indent="-400050" algn="ctr" defTabSz="914400" rtl="0" eaLnBrk="1" fontAlgn="auto" latinLnBrk="0" hangingPunct="1">
              <a:lnSpc>
                <a:spcPct val="100000"/>
              </a:lnSpc>
              <a:spcBef>
                <a:spcPts val="400"/>
              </a:spcBef>
              <a:spcAft>
                <a:spcPts val="0"/>
              </a:spcAft>
              <a:buClr>
                <a:srgbClr val="63B854"/>
              </a:buClr>
              <a:buSzPct val="100000"/>
              <a:buFont typeface="Wingdings 3" charset="2"/>
              <a:buNone/>
              <a:tabLst/>
              <a:defRPr/>
            </a:pPr>
            <a:r>
              <a:rPr kumimoji="0" lang="en-US" sz="1800" b="1" i="0" u="none" strike="noStrike" kern="1200" cap="none" spc="0" normalizeH="0" baseline="0" noProof="0" dirty="0" smtClean="0">
                <a:ln>
                  <a:noFill/>
                </a:ln>
                <a:solidFill>
                  <a:srgbClr val="72777C"/>
                </a:solidFill>
                <a:effectLst/>
                <a:uLnTx/>
                <a:uFillTx/>
                <a:latin typeface="Calibri"/>
                <a:ea typeface="+mn-ea"/>
                <a:cs typeface="+mn-cs"/>
              </a:rPr>
              <a:t>A two-course sequence that</a:t>
            </a:r>
            <a:r>
              <a:rPr kumimoji="0" lang="en-US" sz="1800" b="1" i="0" u="none" strike="noStrike" kern="1200" cap="none" spc="0" normalizeH="0" noProof="0" dirty="0" smtClean="0">
                <a:ln>
                  <a:noFill/>
                </a:ln>
                <a:solidFill>
                  <a:srgbClr val="72777C"/>
                </a:solidFill>
                <a:effectLst/>
                <a:uLnTx/>
                <a:uFillTx/>
                <a:latin typeface="Calibri"/>
                <a:ea typeface="+mn-ea"/>
                <a:cs typeface="+mn-cs"/>
              </a:rPr>
              <a:t> provides students with the critical thinking and research skills needed to succeed in college and stand-out in the </a:t>
            </a:r>
            <a:r>
              <a:rPr lang="en-US" sz="1800" dirty="0" smtClean="0">
                <a:solidFill>
                  <a:srgbClr val="72777C"/>
                </a:solidFill>
                <a:latin typeface="Calibri"/>
              </a:rPr>
              <a:t>admission</a:t>
            </a:r>
            <a:r>
              <a:rPr kumimoji="0" lang="en-US" sz="1800" b="1" i="0" u="none" strike="noStrike" kern="1200" cap="none" spc="0" normalizeH="0" noProof="0" dirty="0" smtClean="0">
                <a:ln>
                  <a:noFill/>
                </a:ln>
                <a:solidFill>
                  <a:srgbClr val="72777C"/>
                </a:solidFill>
                <a:effectLst/>
                <a:uLnTx/>
                <a:uFillTx/>
                <a:latin typeface="Calibri"/>
                <a:ea typeface="+mn-ea"/>
                <a:cs typeface="+mn-cs"/>
              </a:rPr>
              <a:t> process</a:t>
            </a:r>
            <a:endParaRPr kumimoji="0" lang="en-US" sz="1800" b="1" i="0" u="none" strike="noStrike" kern="1200" cap="none" spc="0" normalizeH="0" baseline="0" noProof="0" dirty="0">
              <a:ln>
                <a:noFill/>
              </a:ln>
              <a:solidFill>
                <a:srgbClr val="72777C"/>
              </a:solidFill>
              <a:effectLst/>
              <a:uLnTx/>
              <a:uFillTx/>
              <a:latin typeface="Calibri"/>
              <a:ea typeface="+mn-ea"/>
              <a:cs typeface="+mn-cs"/>
            </a:endParaRPr>
          </a:p>
        </p:txBody>
      </p:sp>
    </p:spTree>
    <p:extLst>
      <p:ext uri="{BB962C8B-B14F-4D97-AF65-F5344CB8AC3E}">
        <p14:creationId xmlns:p14="http://schemas.microsoft.com/office/powerpoint/2010/main" val="42876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8"/>
          <p:cNvSpPr>
            <a:spLocks noGrp="1"/>
          </p:cNvSpPr>
          <p:nvPr>
            <p:ph sz="quarter" idx="11"/>
          </p:nvPr>
        </p:nvSpPr>
        <p:spPr bwMode="auto">
          <a:xfrm>
            <a:off x="381000" y="15240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Clr>
                <a:srgbClr val="6FB867"/>
              </a:buClr>
              <a:buFont typeface="Arial" pitchFamily="34" charset="0"/>
              <a:buChar char="•"/>
              <a:defRPr/>
            </a:pPr>
            <a:r>
              <a:rPr lang="en-US" sz="2400" dirty="0" smtClean="0">
                <a:ea typeface="ＭＳ Ｐゴシック" pitchFamily="34" charset="-128"/>
              </a:rPr>
              <a:t>The exam fees for AP Seminar and AP Research are $139 each.</a:t>
            </a:r>
          </a:p>
          <a:p>
            <a:pPr marL="457200" indent="-457200">
              <a:buClr>
                <a:srgbClr val="6FB867"/>
              </a:buClr>
              <a:defRPr/>
            </a:pPr>
            <a:endParaRPr lang="en-US" dirty="0" smtClean="0">
              <a:ea typeface="ＭＳ Ｐゴシック" pitchFamily="34" charset="-128"/>
            </a:endParaRPr>
          </a:p>
          <a:p>
            <a:pPr marL="457200" indent="-457200">
              <a:buClr>
                <a:srgbClr val="6FB867"/>
              </a:buClr>
              <a:buFont typeface="Arial" pitchFamily="34" charset="0"/>
              <a:buChar char="•"/>
              <a:defRPr/>
            </a:pPr>
            <a:r>
              <a:rPr lang="en-US" sz="2400" dirty="0" smtClean="0">
                <a:solidFill>
                  <a:srgbClr val="375669"/>
                </a:solidFill>
                <a:ea typeface="ＭＳ Ｐゴシック" pitchFamily="34" charset="-128"/>
              </a:rPr>
              <a:t>Assistance is available for eligible students with financial need:</a:t>
            </a:r>
          </a:p>
          <a:p>
            <a:pPr marL="685800" lvl="1" indent="-228600">
              <a:buClr>
                <a:srgbClr val="375669"/>
              </a:buClr>
              <a:buFont typeface="Arial" pitchFamily="34" charset="0"/>
              <a:buChar char="•"/>
              <a:defRPr/>
            </a:pPr>
            <a:r>
              <a:rPr lang="en-US" dirty="0" smtClean="0">
                <a:solidFill>
                  <a:srgbClr val="375669"/>
                </a:solidFill>
                <a:ea typeface="ＭＳ Ｐゴシック" pitchFamily="34" charset="-128"/>
              </a:rPr>
              <a:t>The College Board offers exam fee reductions for eligible students with financial need.</a:t>
            </a:r>
          </a:p>
          <a:p>
            <a:pPr marL="0" indent="0">
              <a:buClr>
                <a:srgbClr val="6FB867"/>
              </a:buClr>
              <a:buFont typeface="Arial" charset="0"/>
              <a:buChar char="•"/>
            </a:pPr>
            <a:endParaRPr sz="1500" dirty="0">
              <a:latin typeface="Calibri" charset="0"/>
              <a:ea typeface="ＭＳ Ｐゴシック" charset="0"/>
              <a:cs typeface="ＭＳ Ｐゴシック" charset="0"/>
            </a:endParaRPr>
          </a:p>
        </p:txBody>
      </p:sp>
      <p:sp>
        <p:nvSpPr>
          <p:cNvPr id="33794"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Capstone Exam Fees</a:t>
            </a:r>
            <a:endParaRPr dirty="0" smtClean="0">
              <a:ea typeface="ＭＳ Ｐゴシック" pitchFamily="34" charset="-128"/>
            </a:endParaRPr>
          </a:p>
        </p:txBody>
      </p:sp>
      <p:sp>
        <p:nvSpPr>
          <p:cNvPr id="3379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extLst>
      <p:ext uri="{BB962C8B-B14F-4D97-AF65-F5344CB8AC3E}">
        <p14:creationId xmlns:p14="http://schemas.microsoft.com/office/powerpoint/2010/main" val="44053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a:latin typeface="Calibri" charset="0"/>
                <a:ea typeface="ＭＳ Ｐゴシック" charset="0"/>
              </a:rPr>
              <a:t>AP </a:t>
            </a:r>
            <a:r>
              <a:rPr lang="en-US" sz="3600" dirty="0" smtClean="0">
                <a:latin typeface="Calibri" charset="0"/>
                <a:ea typeface="ＭＳ Ｐゴシック" charset="0"/>
              </a:rPr>
              <a:t>Capstone Program</a:t>
            </a:r>
            <a:r>
              <a:rPr sz="3600" dirty="0" smtClean="0">
                <a:solidFill>
                  <a:schemeClr val="bg1"/>
                </a:solidFill>
                <a:ea typeface="ＭＳ Ｐゴシック" pitchFamily="34" charset="-128"/>
              </a:rPr>
              <a:t>: The Benefits</a:t>
            </a:r>
            <a:endParaRPr sz="2400" b="0" dirty="0" smtClean="0">
              <a:ea typeface="ＭＳ Ｐゴシック" pitchFamily="34" charset="-128"/>
            </a:endParaRPr>
          </a:p>
        </p:txBody>
      </p:sp>
    </p:spTree>
    <p:extLst>
      <p:ext uri="{BB962C8B-B14F-4D97-AF65-F5344CB8AC3E}">
        <p14:creationId xmlns:p14="http://schemas.microsoft.com/office/powerpoint/2010/main" val="4332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27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2" name="Content Placeholder 8"/>
          <p:cNvSpPr>
            <a:spLocks noGrp="1"/>
          </p:cNvSpPr>
          <p:nvPr>
            <p:ph sz="quarter" idx="11"/>
          </p:nvPr>
        </p:nvSpPr>
        <p:spPr bwMode="auto">
          <a:xfrm>
            <a:off x="838200" y="1295400"/>
            <a:ext cx="7772400" cy="2971800"/>
          </a:xfrm>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Distinction – </a:t>
            </a:r>
            <a:r>
              <a:rPr lang="en-US" dirty="0" smtClean="0">
                <a:solidFill>
                  <a:srgbClr val="375669"/>
                </a:solidFill>
                <a:latin typeface="Calibri" pitchFamily="34" charset="0"/>
                <a:ea typeface="ＭＳ Ｐゴシック" pitchFamily="34" charset="-128"/>
              </a:rPr>
              <a:t>Stand out in the college admission process and have the opportunity to earn valuable college credit or placement</a:t>
            </a:r>
          </a:p>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Critical Skills – </a:t>
            </a:r>
            <a:r>
              <a:rPr lang="en-US" dirty="0" smtClean="0">
                <a:solidFill>
                  <a:srgbClr val="375669"/>
                </a:solidFill>
                <a:latin typeface="Calibri" pitchFamily="34" charset="0"/>
                <a:ea typeface="ＭＳ Ｐゴシック" pitchFamily="34" charset="-128"/>
              </a:rPr>
              <a:t>Students acquire rigorous college-level analysis, writing, and research skills that are increasingly valued by colleges</a:t>
            </a:r>
          </a:p>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Choice – </a:t>
            </a:r>
            <a:r>
              <a:rPr lang="en-US" dirty="0" smtClean="0">
                <a:solidFill>
                  <a:srgbClr val="375669"/>
                </a:solidFill>
                <a:latin typeface="Calibri" pitchFamily="34" charset="0"/>
                <a:ea typeface="ＭＳ Ｐゴシック" pitchFamily="34" charset="-128"/>
              </a:rPr>
              <a:t>Students choose their own research topic and study issues and topics of interest and importance to them</a:t>
            </a:r>
          </a:p>
        </p:txBody>
      </p:sp>
      <p:sp>
        <p:nvSpPr>
          <p:cNvPr id="3" name="Title 7"/>
          <p:cNvSpPr>
            <a:spLocks noGrp="1"/>
          </p:cNvSpPr>
          <p:nvPr>
            <p:ph type="title"/>
          </p:nvPr>
        </p:nvSpPr>
        <p:spPr>
          <a:xfrm>
            <a:off x="0" y="457200"/>
            <a:ext cx="9220200" cy="685800"/>
          </a:xfrm>
        </p:spPr>
        <p:txBody>
          <a:bodyPr/>
          <a:lstStyle/>
          <a:p>
            <a:pPr>
              <a:defRPr/>
            </a:pPr>
            <a:r>
              <a:rPr lang="en-US" dirty="0">
                <a:latin typeface="Calibri" charset="0"/>
                <a:ea typeface="ＭＳ Ｐゴシック" charset="0"/>
              </a:rPr>
              <a:t>AP </a:t>
            </a:r>
            <a:r>
              <a:rPr lang="en-US" dirty="0" smtClean="0">
                <a:latin typeface="Calibri" charset="0"/>
                <a:ea typeface="ＭＳ Ｐゴシック" charset="0"/>
              </a:rPr>
              <a:t>Capstone</a:t>
            </a:r>
            <a:r>
              <a:rPr lang="en-US" dirty="0" smtClean="0">
                <a:ea typeface="ＭＳ Ｐゴシック" pitchFamily="34" charset="-128"/>
              </a:rPr>
              <a:t>: </a:t>
            </a:r>
            <a:r>
              <a:rPr lang="en-US" dirty="0">
                <a:ea typeface="ＭＳ Ｐゴシック" pitchFamily="34" charset="-128"/>
              </a:rPr>
              <a:t>The Benefits</a:t>
            </a:r>
            <a:endParaRPr dirty="0" smtClean="0">
              <a:ea typeface="ＭＳ Ｐゴシック" pitchFamily="34" charset="-128"/>
            </a:endParaRPr>
          </a:p>
        </p:txBody>
      </p:sp>
    </p:spTree>
    <p:extLst>
      <p:ext uri="{BB962C8B-B14F-4D97-AF65-F5344CB8AC3E}">
        <p14:creationId xmlns:p14="http://schemas.microsoft.com/office/powerpoint/2010/main" val="328734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What Students are saying about AP Capstone</a:t>
            </a:r>
            <a:endParaRPr dirty="0" smtClean="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pic>
        <p:nvPicPr>
          <p:cNvPr id="5" name="Picture 1" descr="image_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401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bwMode="auto">
          <a:xfrm>
            <a:off x="76200" y="1255526"/>
            <a:ext cx="4434184" cy="1487673"/>
          </a:xfrm>
          <a:prstGeom prst="wedgeRoundRectCallout">
            <a:avLst>
              <a:gd name="adj1" fmla="val -24556"/>
              <a:gd name="adj2" fmla="val 53963"/>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400" kern="0" dirty="0" smtClean="0">
                <a:solidFill>
                  <a:srgbClr val="01507D"/>
                </a:solidFill>
                <a:latin typeface="+mn-lt"/>
                <a:ea typeface="+mn-ea"/>
                <a:cs typeface="+mn-cs"/>
              </a:rPr>
              <a:t>“</a:t>
            </a:r>
            <a:r>
              <a:rPr lang="en-US" sz="1400" kern="0" dirty="0">
                <a:solidFill>
                  <a:srgbClr val="01507D"/>
                </a:solidFill>
                <a:latin typeface="+mn-lt"/>
                <a:ea typeface="+mn-ea"/>
                <a:cs typeface="+mn-cs"/>
              </a:rPr>
              <a:t>We get a topic, and we dive deep into it, looking at not just the facts but different perspectives, which ones are strongest, which ones are missing something… [It]…teaches us to learn and think, and prepares us for college and life in a way that no other class does</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—Senior, </a:t>
            </a:r>
            <a:r>
              <a:rPr lang="en-US" sz="1400" i="1" kern="0" dirty="0">
                <a:solidFill>
                  <a:srgbClr val="C00000"/>
                </a:solidFill>
                <a:latin typeface="+mn-lt"/>
                <a:ea typeface="+mn-ea"/>
                <a:cs typeface="+mn-cs"/>
              </a:rPr>
              <a:t>North Central High School, Spokane, WA</a:t>
            </a:r>
            <a:endParaRPr kumimoji="0" lang="en-US"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13" name="Rounded Rectangular Callout 12"/>
          <p:cNvSpPr/>
          <p:nvPr/>
        </p:nvSpPr>
        <p:spPr bwMode="auto">
          <a:xfrm>
            <a:off x="76200" y="2895598"/>
            <a:ext cx="4434184" cy="1160461"/>
          </a:xfrm>
          <a:prstGeom prst="wedgeRoundRectCallout">
            <a:avLst>
              <a:gd name="adj1" fmla="val 27764"/>
              <a:gd name="adj2" fmla="val 54839"/>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pPr>
            <a:r>
              <a:rPr lang="en-US" sz="1400" kern="0" dirty="0">
                <a:solidFill>
                  <a:srgbClr val="01507D"/>
                </a:solidFill>
                <a:latin typeface="+mn-lt"/>
                <a:ea typeface="+mn-ea"/>
                <a:cs typeface="+mn-cs"/>
              </a:rPr>
              <a:t>“[In college interviews,] it gives you something to talk about.  I can be really specific and colleges see that you have an interest.” </a:t>
            </a:r>
            <a:r>
              <a:rPr lang="en-US" sz="1400" kern="0" dirty="0" smtClean="0">
                <a:solidFill>
                  <a:srgbClr val="01507D"/>
                </a:solidFill>
                <a:latin typeface="+mn-lt"/>
                <a:ea typeface="+mn-ea"/>
                <a:cs typeface="+mn-cs"/>
              </a:rPr>
              <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-Senior, Brooklyn </a:t>
            </a:r>
            <a:r>
              <a:rPr lang="en-US" sz="1400" i="1" kern="0" dirty="0">
                <a:solidFill>
                  <a:srgbClr val="C00000"/>
                </a:solidFill>
                <a:latin typeface="+mn-lt"/>
                <a:ea typeface="+mn-ea"/>
                <a:cs typeface="+mn-cs"/>
              </a:rPr>
              <a:t>Technical High School, Brooklyn, NY</a:t>
            </a:r>
          </a:p>
        </p:txBody>
      </p:sp>
      <p:sp>
        <p:nvSpPr>
          <p:cNvPr id="15" name="Rounded Rectangular Callout 14"/>
          <p:cNvSpPr/>
          <p:nvPr/>
        </p:nvSpPr>
        <p:spPr bwMode="auto">
          <a:xfrm>
            <a:off x="4597400" y="1280927"/>
            <a:ext cx="4434184" cy="1487673"/>
          </a:xfrm>
          <a:prstGeom prst="wedgeRoundRectCallout">
            <a:avLst>
              <a:gd name="adj1" fmla="val 20411"/>
              <a:gd name="adj2" fmla="val 54817"/>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400" kern="0" dirty="0">
                <a:solidFill>
                  <a:srgbClr val="01507D"/>
                </a:solidFill>
                <a:latin typeface="+mn-lt"/>
                <a:ea typeface="+mn-ea"/>
                <a:cs typeface="+mn-cs"/>
              </a:rPr>
              <a:t>“The expectations in the [AP Seminar] course are a lot higher. We are expected to be more responsible and more attentive about what is going on in the world around us</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—Sophomore</a:t>
            </a:r>
            <a:r>
              <a:rPr lang="en-US" sz="1400" i="1" kern="0" dirty="0">
                <a:solidFill>
                  <a:srgbClr val="C00000"/>
                </a:solidFill>
                <a:latin typeface="+mn-lt"/>
                <a:ea typeface="+mn-ea"/>
                <a:cs typeface="+mn-cs"/>
              </a:rPr>
              <a:t>, </a:t>
            </a:r>
            <a:r>
              <a:rPr lang="en-US" sz="1400" i="1" kern="0" dirty="0" smtClean="0">
                <a:solidFill>
                  <a:srgbClr val="C00000"/>
                </a:solidFill>
                <a:latin typeface="+mn-lt"/>
                <a:ea typeface="+mn-ea"/>
                <a:cs typeface="+mn-cs"/>
              </a:rPr>
              <a:t>N. Miami </a:t>
            </a:r>
            <a:r>
              <a:rPr lang="en-US" sz="1400" i="1" kern="0" dirty="0">
                <a:solidFill>
                  <a:srgbClr val="C00000"/>
                </a:solidFill>
                <a:latin typeface="+mn-lt"/>
                <a:ea typeface="+mn-ea"/>
                <a:cs typeface="+mn-cs"/>
              </a:rPr>
              <a:t>Beach High School, Miami, FL</a:t>
            </a:r>
            <a:endParaRPr kumimoji="0" lang="en-US"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16" name="Rounded Rectangular Callout 15"/>
          <p:cNvSpPr/>
          <p:nvPr/>
        </p:nvSpPr>
        <p:spPr bwMode="auto">
          <a:xfrm>
            <a:off x="4584700" y="2895598"/>
            <a:ext cx="4434184" cy="1160461"/>
          </a:xfrm>
          <a:prstGeom prst="wedgeRoundRectCallout">
            <a:avLst>
              <a:gd name="adj1" fmla="val 27764"/>
              <a:gd name="adj2" fmla="val 54839"/>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pPr>
            <a:r>
              <a:rPr lang="en-US" sz="1400" kern="0" dirty="0">
                <a:solidFill>
                  <a:srgbClr val="01507D"/>
                </a:solidFill>
                <a:latin typeface="+mn-lt"/>
                <a:ea typeface="+mn-ea"/>
                <a:cs typeface="+mn-cs"/>
              </a:rPr>
              <a:t>“[I’ve gained] confidence… I speak more now.  In this environment your opinion is needed.  You feel part of a family</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—Junior, Brooklyn </a:t>
            </a:r>
            <a:r>
              <a:rPr lang="en-US" sz="1400" i="1" kern="0" dirty="0">
                <a:solidFill>
                  <a:srgbClr val="C00000"/>
                </a:solidFill>
                <a:latin typeface="+mn-lt"/>
                <a:ea typeface="+mn-ea"/>
                <a:cs typeface="+mn-cs"/>
              </a:rPr>
              <a:t>Technical High School, Brooklyn, NY</a:t>
            </a:r>
          </a:p>
        </p:txBody>
      </p:sp>
    </p:spTree>
    <p:extLst>
      <p:ext uri="{BB962C8B-B14F-4D97-AF65-F5344CB8AC3E}">
        <p14:creationId xmlns:p14="http://schemas.microsoft.com/office/powerpoint/2010/main" val="21935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1597</Words>
  <Application>Microsoft Macintosh PowerPoint</Application>
  <PresentationFormat>On-screen Show (4:3)</PresentationFormat>
  <Paragraphs>175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is the AP Capstone Program?</vt:lpstr>
      <vt:lpstr>Introducing - AP Capstone</vt:lpstr>
      <vt:lpstr>AP Seminar – Starting Fall 2014</vt:lpstr>
      <vt:lpstr>AP Research – Starting Fall 2015</vt:lpstr>
      <vt:lpstr>AP Capstone Program Model</vt:lpstr>
      <vt:lpstr>AP® Capstone Exam Fees</vt:lpstr>
      <vt:lpstr>AP Capstone Program: The Benefits</vt:lpstr>
      <vt:lpstr>AP Capstone: The Benefits</vt:lpstr>
      <vt:lpstr>What Students are saying about AP Capstone</vt:lpstr>
      <vt:lpstr>What Colleges are saying about AP Capstone</vt:lpstr>
      <vt:lpstr>Support from Colleges</vt:lpstr>
      <vt:lpstr>Next Steps: Help Your Child Make the Best Choices</vt:lpstr>
      <vt:lpstr>AP Capstone: Start the Conversation</vt:lpstr>
      <vt:lpstr>Additional Information about AP Capstone</vt:lpstr>
    </vt:vector>
  </TitlesOfParts>
  <Company>ACS International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AP Capstone Program?</dc:title>
  <dc:creator>ACS User</dc:creator>
  <cp:lastModifiedBy>ACS User</cp:lastModifiedBy>
  <cp:revision>1</cp:revision>
  <dcterms:created xsi:type="dcterms:W3CDTF">2014-03-02T09:33:32Z</dcterms:created>
  <dcterms:modified xsi:type="dcterms:W3CDTF">2014-03-02T09:39:17Z</dcterms:modified>
</cp:coreProperties>
</file>