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1" r:id="rId1"/>
  </p:sldMasterIdLst>
  <p:handoutMasterIdLst>
    <p:handoutMasterId r:id="rId15"/>
  </p:handoutMasterIdLst>
  <p:sldIdLst>
    <p:sldId id="256" r:id="rId2"/>
    <p:sldId id="271" r:id="rId3"/>
    <p:sldId id="258" r:id="rId4"/>
    <p:sldId id="263" r:id="rId5"/>
    <p:sldId id="262" r:id="rId6"/>
    <p:sldId id="268" r:id="rId7"/>
    <p:sldId id="264" r:id="rId8"/>
    <p:sldId id="265" r:id="rId9"/>
    <p:sldId id="266" r:id="rId10"/>
    <p:sldId id="269" r:id="rId11"/>
    <p:sldId id="270" r:id="rId12"/>
    <p:sldId id="259" r:id="rId13"/>
    <p:sldId id="25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45" d="100"/>
          <a:sy n="145" d="100"/>
        </p:scale>
        <p:origin x="-11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2F9FF5-6902-5F4A-8D31-AFA961FD018B}" type="datetimeFigureOut">
              <a:rPr lang="en-US" smtClean="0"/>
              <a:t>29/01/2013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72817-6FBF-444B-A5D9-01E3ADBB0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03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AF03-7270-45C2-A683-C5E353EF01A5}" type="datetime4">
              <a:rPr lang="en-US" smtClean="0"/>
              <a:pPr/>
              <a:t>January 29,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January 29,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January 29,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January 29,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January 29,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1193-8287-4834-A286-6B880643E934}" type="datetime4">
              <a:rPr lang="en-US" smtClean="0"/>
              <a:pPr/>
              <a:t>January 29,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January 29,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January 29,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January 29, 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January 29, 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January 29, 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January 29,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January 29,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abriggs@acs-schools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ob-forum.acs-schools.com/user/74/844901.pdf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AP Program at ACS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Amanda Briggs</a:t>
            </a:r>
          </a:p>
          <a:p>
            <a:r>
              <a:rPr lang="en-US" dirty="0" smtClean="0">
                <a:hlinkClick r:id="rId2"/>
              </a:rPr>
              <a:t>abriggs@acs-schools.com</a:t>
            </a:r>
            <a:endParaRPr lang="en-US" dirty="0" smtClean="0"/>
          </a:p>
          <a:p>
            <a:r>
              <a:rPr lang="en-US" dirty="0" smtClean="0"/>
              <a:t>2013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156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</a:t>
            </a:r>
            <a:br>
              <a:rPr lang="en-US" dirty="0" smtClean="0"/>
            </a:br>
            <a:r>
              <a:rPr lang="en-US" dirty="0" smtClean="0"/>
              <a:t>and curriculum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Course are regularly audited</a:t>
            </a:r>
          </a:p>
          <a:p>
            <a:r>
              <a:rPr lang="en-US" dirty="0" smtClean="0"/>
              <a:t>Teachers provide a syllabus which is approved by the </a:t>
            </a:r>
            <a:r>
              <a:rPr lang="en-US" dirty="0" err="1" smtClean="0"/>
              <a:t>collegeboard</a:t>
            </a:r>
            <a:endParaRPr lang="en-US" dirty="0" smtClean="0"/>
          </a:p>
          <a:p>
            <a:r>
              <a:rPr lang="en-US" dirty="0" smtClean="0"/>
              <a:t>Taught be experienced teachers (</a:t>
            </a:r>
            <a:r>
              <a:rPr lang="en-US" dirty="0" err="1" smtClean="0"/>
              <a:t>Collegeboard</a:t>
            </a:r>
            <a:r>
              <a:rPr lang="en-US" dirty="0" smtClean="0"/>
              <a:t> encourages regular PD)</a:t>
            </a:r>
          </a:p>
          <a:p>
            <a:r>
              <a:rPr lang="en-US" dirty="0" smtClean="0"/>
              <a:t>Extensive support by the </a:t>
            </a:r>
            <a:r>
              <a:rPr lang="en-US" dirty="0" err="1" smtClean="0"/>
              <a:t>collegeboard</a:t>
            </a:r>
            <a:endParaRPr lang="en-US" dirty="0" smtClean="0"/>
          </a:p>
          <a:p>
            <a:r>
              <a:rPr lang="en-US" dirty="0" smtClean="0"/>
              <a:t>A well-established and reputable course, providing a high standard of education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9691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No internal assessments</a:t>
            </a:r>
          </a:p>
          <a:p>
            <a:r>
              <a:rPr lang="en-US" dirty="0" smtClean="0"/>
              <a:t>Qualification rests on 2 final exams in May; a standard format (past papers available)</a:t>
            </a:r>
          </a:p>
          <a:p>
            <a:r>
              <a:rPr lang="en-US" b="1" dirty="0" smtClean="0"/>
              <a:t>Grading Scale</a:t>
            </a:r>
          </a:p>
          <a:p>
            <a:pPr marL="0" indent="0">
              <a:buNone/>
            </a:pPr>
            <a:r>
              <a:rPr lang="en-US" b="1" dirty="0"/>
              <a:t>5</a:t>
            </a:r>
            <a:r>
              <a:rPr lang="en-US" dirty="0"/>
              <a:t>: Extremely well qualified</a:t>
            </a:r>
          </a:p>
          <a:p>
            <a:pPr marL="0" indent="0">
              <a:buNone/>
            </a:pPr>
            <a:r>
              <a:rPr lang="en-US" b="1" dirty="0"/>
              <a:t>4</a:t>
            </a:r>
            <a:r>
              <a:rPr lang="en-US" dirty="0"/>
              <a:t>: Well-qualified</a:t>
            </a:r>
          </a:p>
          <a:p>
            <a:pPr marL="0" indent="0">
              <a:buNone/>
            </a:pPr>
            <a:r>
              <a:rPr lang="en-US" b="1" dirty="0"/>
              <a:t>3</a:t>
            </a:r>
            <a:r>
              <a:rPr lang="en-US" dirty="0"/>
              <a:t>: Qualified</a:t>
            </a:r>
          </a:p>
          <a:p>
            <a:pPr marL="0" indent="0">
              <a:buNone/>
            </a:pPr>
            <a:r>
              <a:rPr lang="en-US" b="1" dirty="0"/>
              <a:t>2</a:t>
            </a:r>
            <a:r>
              <a:rPr lang="en-US" dirty="0"/>
              <a:t>: Possibly qualified</a:t>
            </a:r>
          </a:p>
          <a:p>
            <a:pPr marL="0" indent="0">
              <a:buNone/>
            </a:pPr>
            <a:r>
              <a:rPr lang="en-US" b="1" dirty="0"/>
              <a:t>1</a:t>
            </a:r>
            <a:r>
              <a:rPr lang="en-US" dirty="0"/>
              <a:t>: No recommendation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062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choose APs?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Students can ‘</a:t>
            </a:r>
            <a:r>
              <a:rPr lang="en-US" dirty="0" err="1" smtClean="0"/>
              <a:t>specialise</a:t>
            </a:r>
            <a:r>
              <a:rPr lang="en-US" dirty="0" smtClean="0"/>
              <a:t>’ their interests, unlike IB</a:t>
            </a:r>
          </a:p>
          <a:p>
            <a:r>
              <a:rPr lang="en-US" dirty="0" smtClean="0"/>
              <a:t>If students prefer a fast-paced, </a:t>
            </a:r>
            <a:r>
              <a:rPr lang="en-US" dirty="0" err="1" smtClean="0"/>
              <a:t>standardised</a:t>
            </a:r>
            <a:r>
              <a:rPr lang="en-US" dirty="0" smtClean="0"/>
              <a:t> exam</a:t>
            </a:r>
          </a:p>
          <a:p>
            <a:r>
              <a:rPr lang="en-US" dirty="0" smtClean="0"/>
              <a:t>Have specific universities/ courses in mind </a:t>
            </a:r>
          </a:p>
          <a:p>
            <a:r>
              <a:rPr lang="en-US" dirty="0" smtClean="0"/>
              <a:t>Like independent study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263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IB or AP?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7407" y="507100"/>
            <a:ext cx="5408232" cy="3204192"/>
          </a:xfrm>
          <a:prstGeom prst="rect">
            <a:avLst/>
          </a:prstGeom>
        </p:spPr>
      </p:pic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3770" b="3770"/>
          <a:stretch>
            <a:fillRect/>
          </a:stretch>
        </p:blipFill>
        <p:spPr>
          <a:xfrm>
            <a:off x="61743" y="3637339"/>
            <a:ext cx="5341383" cy="2884726"/>
          </a:xfrm>
        </p:spPr>
      </p:pic>
    </p:spTree>
    <p:extLst>
      <p:ext uri="{BB962C8B-B14F-4D97-AF65-F5344CB8AC3E}">
        <p14:creationId xmlns:p14="http://schemas.microsoft.com/office/powerpoint/2010/main" val="1965868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Who’s the best?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57714" r="-57714"/>
          <a:stretch>
            <a:fillRect/>
          </a:stretch>
        </p:blipFill>
        <p:spPr>
          <a:xfrm>
            <a:off x="-1841802" y="2011363"/>
            <a:ext cx="8042275" cy="4343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4927" y="2011363"/>
            <a:ext cx="5442395" cy="407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598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Advanced Placements (APs)?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 </a:t>
            </a:r>
            <a:r>
              <a:rPr lang="en-US" dirty="0" smtClean="0"/>
              <a:t>One year, fast paced courses, taken during high school, normally 11 -12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</a:p>
          <a:p>
            <a:r>
              <a:rPr lang="en-US" dirty="0" smtClean="0"/>
              <a:t> Exam based qualifications: a multiple choice section and a free response section (except AP Studio Art)</a:t>
            </a:r>
          </a:p>
          <a:p>
            <a:r>
              <a:rPr lang="en-US" dirty="0" smtClean="0"/>
              <a:t>Rigorous college </a:t>
            </a:r>
            <a:r>
              <a:rPr lang="en-US" dirty="0"/>
              <a:t>l</a:t>
            </a:r>
            <a:r>
              <a:rPr lang="en-US" dirty="0" smtClean="0"/>
              <a:t>evel courses that may provide college credit or ‘advanced placement’ in US colleges</a:t>
            </a:r>
          </a:p>
          <a:p>
            <a:r>
              <a:rPr lang="en-US" dirty="0" smtClean="0"/>
              <a:t>Currently 34 subjects examined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597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Recognition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Highly </a:t>
            </a:r>
            <a:r>
              <a:rPr lang="en-US" sz="3200" dirty="0" err="1" smtClean="0"/>
              <a:t>recognised</a:t>
            </a:r>
            <a:r>
              <a:rPr lang="en-US" sz="3200" dirty="0" smtClean="0"/>
              <a:t> in the US and Canada</a:t>
            </a:r>
          </a:p>
          <a:p>
            <a:r>
              <a:rPr lang="en-US" sz="3200" dirty="0" err="1" smtClean="0"/>
              <a:t>Recognised</a:t>
            </a:r>
            <a:r>
              <a:rPr lang="en-US" sz="3200" dirty="0" smtClean="0"/>
              <a:t> and accepted through UCAS (along with SATs and High School Diploma) in the UK and certain European and International institutions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54888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17 Course Offered at ACS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444532"/>
            <a:ext cx="8042276" cy="5049771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I Languages </a:t>
            </a:r>
            <a:r>
              <a:rPr lang="en-US" dirty="0" smtClean="0"/>
              <a:t>English</a:t>
            </a:r>
            <a:r>
              <a:rPr lang="en-US" dirty="0"/>
              <a:t>; Language and </a:t>
            </a:r>
            <a:r>
              <a:rPr lang="en-US" dirty="0" smtClean="0"/>
              <a:t>Composition, English</a:t>
            </a:r>
            <a:r>
              <a:rPr lang="en-US" dirty="0"/>
              <a:t>; Literature and </a:t>
            </a:r>
            <a:r>
              <a:rPr lang="en-US" dirty="0" smtClean="0"/>
              <a:t> 	           Composition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French</a:t>
            </a:r>
            <a:r>
              <a:rPr lang="en-US" dirty="0"/>
              <a:t>; Language and Composition</a:t>
            </a:r>
            <a:br>
              <a:rPr lang="en-US" dirty="0"/>
            </a:br>
            <a:r>
              <a:rPr lang="en-US" dirty="0" smtClean="0"/>
              <a:t> German</a:t>
            </a:r>
            <a:r>
              <a:rPr lang="en-US" dirty="0"/>
              <a:t>; Language and Composition</a:t>
            </a:r>
            <a:br>
              <a:rPr lang="en-US" dirty="0"/>
            </a:br>
            <a:r>
              <a:rPr lang="en-US" dirty="0" smtClean="0"/>
              <a:t> Spanish</a:t>
            </a:r>
            <a:r>
              <a:rPr lang="en-US" dirty="0"/>
              <a:t>; Language and </a:t>
            </a:r>
            <a:r>
              <a:rPr lang="en-US" dirty="0" smtClean="0"/>
              <a:t>Composition</a:t>
            </a:r>
          </a:p>
          <a:p>
            <a:r>
              <a:rPr lang="en-US" b="1" dirty="0" smtClean="0"/>
              <a:t>II </a:t>
            </a:r>
            <a:r>
              <a:rPr lang="en-US" b="1" dirty="0"/>
              <a:t>Sciences</a:t>
            </a:r>
            <a:r>
              <a:rPr lang="en-US" dirty="0"/>
              <a:t> </a:t>
            </a:r>
            <a:r>
              <a:rPr lang="en-US" dirty="0" smtClean="0"/>
              <a:t>Chemistry Biology </a:t>
            </a:r>
            <a:r>
              <a:rPr lang="en-US" dirty="0"/>
              <a:t>  Physics</a:t>
            </a:r>
            <a:br>
              <a:rPr lang="en-US" dirty="0"/>
            </a:br>
            <a:r>
              <a:rPr lang="en-US" dirty="0" smtClean="0"/>
              <a:t>(Computer Science)</a:t>
            </a:r>
            <a:endParaRPr lang="en-US" dirty="0"/>
          </a:p>
          <a:p>
            <a:r>
              <a:rPr lang="en-US" b="1" dirty="0"/>
              <a:t>III </a:t>
            </a:r>
            <a:r>
              <a:rPr lang="en-US" b="1" dirty="0" smtClean="0"/>
              <a:t>Mathematics</a:t>
            </a:r>
            <a:r>
              <a:rPr lang="en-US" dirty="0" smtClean="0"/>
              <a:t>: Calculus    Statistics</a:t>
            </a:r>
          </a:p>
          <a:p>
            <a:r>
              <a:rPr lang="en-US" b="1" dirty="0"/>
              <a:t>IV History &amp; Social </a:t>
            </a:r>
            <a:r>
              <a:rPr lang="en-US" b="1" dirty="0" smtClean="0"/>
              <a:t>Science</a:t>
            </a:r>
          </a:p>
          <a:p>
            <a:r>
              <a:rPr lang="en-US" dirty="0" smtClean="0"/>
              <a:t> </a:t>
            </a:r>
            <a:r>
              <a:rPr lang="en-US" dirty="0"/>
              <a:t>European History</a:t>
            </a:r>
            <a:br>
              <a:rPr lang="en-US" dirty="0"/>
            </a:br>
            <a:r>
              <a:rPr lang="en-US" dirty="0"/>
              <a:t>Human Geography</a:t>
            </a:r>
            <a:br>
              <a:rPr lang="en-US" dirty="0"/>
            </a:br>
            <a:r>
              <a:rPr lang="en-US" dirty="0"/>
              <a:t>Microeconomics</a:t>
            </a:r>
            <a:br>
              <a:rPr lang="en-US" dirty="0"/>
            </a:br>
            <a:r>
              <a:rPr lang="en-US" dirty="0"/>
              <a:t>Macroeconomics</a:t>
            </a:r>
            <a:br>
              <a:rPr lang="en-US" dirty="0"/>
            </a:br>
            <a:r>
              <a:rPr lang="en-US" dirty="0"/>
              <a:t>US History</a:t>
            </a:r>
            <a:br>
              <a:rPr lang="en-US" dirty="0"/>
            </a:br>
            <a:r>
              <a:rPr lang="en-US" dirty="0"/>
              <a:t>Psychology</a:t>
            </a:r>
            <a:br>
              <a:rPr lang="en-US" dirty="0"/>
            </a:br>
            <a:endParaRPr lang="en-US" dirty="0" smtClean="0"/>
          </a:p>
          <a:p>
            <a:r>
              <a:rPr lang="en-US" b="1" dirty="0" smtClean="0"/>
              <a:t>V </a:t>
            </a:r>
            <a:r>
              <a:rPr lang="en-US" b="1" dirty="0"/>
              <a:t>Electives</a:t>
            </a:r>
            <a:r>
              <a:rPr lang="en-US" dirty="0"/>
              <a:t> Studio Art (taught with IB Visual Arts)</a:t>
            </a:r>
          </a:p>
        </p:txBody>
      </p:sp>
    </p:spTree>
    <p:extLst>
      <p:ext uri="{BB962C8B-B14F-4D97-AF65-F5344CB8AC3E}">
        <p14:creationId xmlns:p14="http://schemas.microsoft.com/office/powerpoint/2010/main" val="2754888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APs?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At least 3, but preferably </a:t>
            </a:r>
            <a:r>
              <a:rPr lang="en-US" dirty="0" smtClean="0"/>
              <a:t>4</a:t>
            </a:r>
            <a:r>
              <a:rPr lang="en-US" dirty="0"/>
              <a:t> </a:t>
            </a:r>
            <a:r>
              <a:rPr lang="en-US" dirty="0" smtClean="0"/>
              <a:t>or more</a:t>
            </a:r>
          </a:p>
          <a:p>
            <a:r>
              <a:rPr lang="en-US" dirty="0" smtClean="0"/>
              <a:t>AP </a:t>
            </a:r>
            <a:r>
              <a:rPr lang="en-US" dirty="0"/>
              <a:t>courses and examinations taken in the Senior year are considered to </a:t>
            </a:r>
            <a:r>
              <a:rPr lang="en-US" dirty="0" err="1"/>
              <a:t>fulfil</a:t>
            </a:r>
            <a:r>
              <a:rPr lang="en-US" dirty="0"/>
              <a:t> the matriculation requirements of universities in the UK. Offers will vary depending on the university or the course. </a:t>
            </a:r>
            <a:endParaRPr lang="en-US" dirty="0" smtClean="0"/>
          </a:p>
          <a:p>
            <a:r>
              <a:rPr lang="en-US" b="1" dirty="0" smtClean="0"/>
              <a:t>Students </a:t>
            </a:r>
            <a:r>
              <a:rPr lang="en-US" b="1" dirty="0"/>
              <a:t>should note that all AP courses with the exception of AP Psychology have prerequisites; please see the </a:t>
            </a:r>
            <a:r>
              <a:rPr lang="en-US" b="1" dirty="0">
                <a:hlinkClick r:id="rId2"/>
              </a:rPr>
              <a:t>Course Selection Booklet </a:t>
            </a:r>
            <a:r>
              <a:rPr lang="en-US" b="1" dirty="0"/>
              <a:t>for details.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403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AP Scholar Awards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964500"/>
            <a:ext cx="8042276" cy="49791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AP </a:t>
            </a:r>
            <a:r>
              <a:rPr lang="en-US" b="1" dirty="0"/>
              <a:t>Scholar </a:t>
            </a:r>
            <a:r>
              <a:rPr lang="en-US" dirty="0"/>
              <a:t>Grades of 3 or higher on three or more full-year AP exams 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AP </a:t>
            </a:r>
            <a:r>
              <a:rPr lang="en-US" b="1" dirty="0"/>
              <a:t>Scholar with </a:t>
            </a:r>
            <a:r>
              <a:rPr lang="en-US" b="1" dirty="0" err="1"/>
              <a:t>Honour</a:t>
            </a:r>
            <a:r>
              <a:rPr lang="en-US" b="1" dirty="0"/>
              <a:t> </a:t>
            </a:r>
            <a:r>
              <a:rPr lang="en-US" dirty="0"/>
              <a:t>Grades of 3 or higher on four or more full-year AP exams avg. exams grade of 3.25 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AP </a:t>
            </a:r>
            <a:r>
              <a:rPr lang="en-US" b="1" dirty="0"/>
              <a:t>Scholar with Distinction </a:t>
            </a:r>
            <a:r>
              <a:rPr lang="en-US" dirty="0"/>
              <a:t>Grades of 3 or higher on five or more full-year AP exams</a:t>
            </a:r>
            <a:r>
              <a:rPr lang="en-US" dirty="0" smtClean="0"/>
              <a:t>; avg</a:t>
            </a:r>
            <a:r>
              <a:rPr lang="en-US" dirty="0"/>
              <a:t>. exam grade of </a:t>
            </a:r>
            <a:r>
              <a:rPr lang="en-US" dirty="0" smtClean="0"/>
              <a:t>3.5</a:t>
            </a:r>
          </a:p>
          <a:p>
            <a:pPr marL="0" indent="0">
              <a:buNone/>
            </a:pPr>
            <a:r>
              <a:rPr lang="en-US" b="1" dirty="0" smtClean="0"/>
              <a:t> </a:t>
            </a:r>
            <a:r>
              <a:rPr lang="en-US" b="1" dirty="0"/>
              <a:t>AP International Scholar </a:t>
            </a:r>
            <a:r>
              <a:rPr lang="en-US" dirty="0"/>
              <a:t>The one male and one female student in the world with the highest grades on the greatest number of full-year AP exams. Student must attend a school outside the </a:t>
            </a:r>
            <a:r>
              <a:rPr lang="en-US" dirty="0" smtClean="0"/>
              <a:t>US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859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26" y="0"/>
            <a:ext cx="8042276" cy="1336956"/>
          </a:xfrm>
        </p:spPr>
        <p:txBody>
          <a:bodyPr/>
          <a:lstStyle/>
          <a:p>
            <a:r>
              <a:rPr lang="en-US" sz="3600" b="1" dirty="0"/>
              <a:t>The Advanced Placement International Diploma (APID</a:t>
            </a:r>
            <a:r>
              <a:rPr lang="en-US" sz="3600" b="1" dirty="0" smtClean="0"/>
              <a:t>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APID certifies the achievement of successful AP candidates and is recognized by a number of universities around the world. It was designed to accommodate American and international students at High Schools in the US or abroad who are applying to a university outside the US.</a:t>
            </a:r>
          </a:p>
          <a:p>
            <a:r>
              <a:rPr lang="en-US" dirty="0"/>
              <a:t>To qualify for the APID, students must earn AP grades of 3 or higher on </a:t>
            </a:r>
            <a:r>
              <a:rPr lang="en-US" b="1" dirty="0"/>
              <a:t>four AP exams</a:t>
            </a:r>
            <a:r>
              <a:rPr lang="en-US" dirty="0"/>
              <a:t> in three of the five subject areas listed below. Students must take a total of two exams in two different languages (Subject Area I), either a Science or Mathematics exam (Subject areas II &amp; III), and one or more exams from any subject area not already used.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026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APID course choices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Subject Area I: Languages </a:t>
            </a:r>
            <a:endParaRPr lang="en-US" dirty="0" smtClean="0"/>
          </a:p>
          <a:p>
            <a:r>
              <a:rPr lang="en-US" dirty="0" smtClean="0"/>
              <a:t>Subject </a:t>
            </a:r>
            <a:r>
              <a:rPr lang="en-US" dirty="0"/>
              <a:t>Area II: </a:t>
            </a:r>
            <a:r>
              <a:rPr lang="en-US" dirty="0" smtClean="0"/>
              <a:t>Mathematics</a:t>
            </a:r>
          </a:p>
          <a:p>
            <a:r>
              <a:rPr lang="en-US" dirty="0" smtClean="0"/>
              <a:t> </a:t>
            </a:r>
            <a:r>
              <a:rPr lang="en-US" dirty="0"/>
              <a:t>Subject Area III: History &amp; Social </a:t>
            </a:r>
            <a:r>
              <a:rPr lang="en-US" dirty="0" smtClean="0"/>
              <a:t>Sciences</a:t>
            </a:r>
          </a:p>
          <a:p>
            <a:r>
              <a:rPr lang="en-US" dirty="0" smtClean="0"/>
              <a:t> </a:t>
            </a:r>
            <a:r>
              <a:rPr lang="en-US" dirty="0"/>
              <a:t>Subject Area IV: Sciences </a:t>
            </a:r>
            <a:endParaRPr lang="en-US" dirty="0" smtClean="0"/>
          </a:p>
          <a:p>
            <a:r>
              <a:rPr lang="en-US" dirty="0" smtClean="0"/>
              <a:t>Subject </a:t>
            </a:r>
            <a:r>
              <a:rPr lang="en-US" dirty="0"/>
              <a:t>Area V: Electives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8937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557</TotalTime>
  <Words>538</Words>
  <Application>Microsoft Macintosh PowerPoint</Application>
  <PresentationFormat>On-screen Show (4:3)</PresentationFormat>
  <Paragraphs>61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Breeze</vt:lpstr>
      <vt:lpstr>The AP Program at ACS</vt:lpstr>
      <vt:lpstr>Who’s the best?</vt:lpstr>
      <vt:lpstr>What are Advanced Placements (APs)?</vt:lpstr>
      <vt:lpstr>Recognition </vt:lpstr>
      <vt:lpstr>17 Course Offered at ACS</vt:lpstr>
      <vt:lpstr>How many APs?</vt:lpstr>
      <vt:lpstr>AP Scholar Awards </vt:lpstr>
      <vt:lpstr>The Advanced Placement International Diploma (APID)</vt:lpstr>
      <vt:lpstr>APID course choices</vt:lpstr>
      <vt:lpstr>Instruction and curriculum</vt:lpstr>
      <vt:lpstr>Assessment</vt:lpstr>
      <vt:lpstr>Why choose APs?</vt:lpstr>
      <vt:lpstr>IB or AP?</vt:lpstr>
    </vt:vector>
  </TitlesOfParts>
  <Company>ACS International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AP Program at ACS</dc:title>
  <dc:creator>ACS User</dc:creator>
  <cp:lastModifiedBy>ACS User</cp:lastModifiedBy>
  <cp:revision>15</cp:revision>
  <cp:lastPrinted>2013-01-17T16:02:21Z</cp:lastPrinted>
  <dcterms:created xsi:type="dcterms:W3CDTF">2013-01-17T13:27:03Z</dcterms:created>
  <dcterms:modified xsi:type="dcterms:W3CDTF">2013-01-29T18:52:22Z</dcterms:modified>
</cp:coreProperties>
</file>